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7.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ink/ink7.xml" ContentType="application/inkml+xml"/>
  <Override PartName="/ppt/ink/ink8.xml" ContentType="application/inkml+xml"/>
  <Override PartName="/ppt/ink/ink9.xml" ContentType="application/inkml+xml"/>
  <Override PartName="/ppt/ink/ink12.xml" ContentType="application/inkml+xml"/>
  <Override PartName="/ppt/ink/ink11.xml" ContentType="application/inkml+xml"/>
  <Override PartName="/ppt/ink/ink10.xml" ContentType="application/inkml+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ink/ink1.xml" ContentType="application/inkml+xml"/>
  <Override PartName="/ppt/ink/ink6.xml" ContentType="application/inkml+xml"/>
  <Override PartName="/ppt/ink/ink5.xml" ContentType="application/inkml+xml"/>
  <Override PartName="/ppt/ink/ink4.xml" ContentType="application/inkml+xml"/>
  <Override PartName="/ppt/ink/ink3.xml" ContentType="application/inkml+xml"/>
  <Override PartName="/ppt/ink/ink2.xml" ContentType="application/inkml+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4"/>
  </p:notesMasterIdLst>
  <p:handoutMasterIdLst>
    <p:handoutMasterId r:id="rId45"/>
  </p:handoutMasterIdLst>
  <p:sldIdLst>
    <p:sldId id="259" r:id="rId2"/>
    <p:sldId id="577" r:id="rId3"/>
    <p:sldId id="522" r:id="rId4"/>
    <p:sldId id="490" r:id="rId5"/>
    <p:sldId id="607" r:id="rId6"/>
    <p:sldId id="569" r:id="rId7"/>
    <p:sldId id="584" r:id="rId8"/>
    <p:sldId id="585" r:id="rId9"/>
    <p:sldId id="586" r:id="rId10"/>
    <p:sldId id="604" r:id="rId11"/>
    <p:sldId id="615" r:id="rId12"/>
    <p:sldId id="500" r:id="rId13"/>
    <p:sldId id="501" r:id="rId14"/>
    <p:sldId id="502" r:id="rId15"/>
    <p:sldId id="609" r:id="rId16"/>
    <p:sldId id="493" r:id="rId17"/>
    <p:sldId id="496" r:id="rId18"/>
    <p:sldId id="506" r:id="rId19"/>
    <p:sldId id="499" r:id="rId20"/>
    <p:sldId id="504" r:id="rId21"/>
    <p:sldId id="497" r:id="rId22"/>
    <p:sldId id="498" r:id="rId23"/>
    <p:sldId id="505" r:id="rId24"/>
    <p:sldId id="508" r:id="rId25"/>
    <p:sldId id="523" r:id="rId26"/>
    <p:sldId id="509" r:id="rId27"/>
    <p:sldId id="510" r:id="rId28"/>
    <p:sldId id="511" r:id="rId29"/>
    <p:sldId id="512" r:id="rId30"/>
    <p:sldId id="620" r:id="rId31"/>
    <p:sldId id="516" r:id="rId32"/>
    <p:sldId id="517" r:id="rId33"/>
    <p:sldId id="521" r:id="rId34"/>
    <p:sldId id="520" r:id="rId35"/>
    <p:sldId id="597" r:id="rId36"/>
    <p:sldId id="598" r:id="rId37"/>
    <p:sldId id="616" r:id="rId38"/>
    <p:sldId id="600" r:id="rId39"/>
    <p:sldId id="602" r:id="rId40"/>
    <p:sldId id="617" r:id="rId41"/>
    <p:sldId id="618" r:id="rId42"/>
    <p:sldId id="619" r:id="rId43"/>
  </p:sldIdLst>
  <p:sldSz cx="9144000" cy="6858000" type="screen4x3"/>
  <p:notesSz cx="7010400" cy="92964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37"/>
    <a:srgbClr val="BA16A6"/>
    <a:srgbClr val="1194B3"/>
    <a:srgbClr val="1E4679"/>
    <a:srgbClr val="634D00"/>
    <a:srgbClr val="005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270" autoAdjust="0"/>
  </p:normalViewPr>
  <p:slideViewPr>
    <p:cSldViewPr>
      <p:cViewPr varScale="1">
        <p:scale>
          <a:sx n="86" d="100"/>
          <a:sy n="86" d="100"/>
        </p:scale>
        <p:origin x="13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18"/>
    </p:cViewPr>
  </p:sorterViewPr>
  <p:notesViewPr>
    <p:cSldViewPr>
      <p:cViewPr varScale="1">
        <p:scale>
          <a:sx n="73" d="100"/>
          <a:sy n="73" d="100"/>
        </p:scale>
        <p:origin x="-3396"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38386" cy="4651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11267" name="Rectangle 3"/>
          <p:cNvSpPr>
            <a:spLocks noGrp="1" noChangeArrowheads="1"/>
          </p:cNvSpPr>
          <p:nvPr>
            <p:ph type="dt" sz="quarter" idx="1"/>
          </p:nvPr>
        </p:nvSpPr>
        <p:spPr bwMode="auto">
          <a:xfrm>
            <a:off x="3972015" y="0"/>
            <a:ext cx="3038385" cy="4651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GB"/>
          </a:p>
        </p:txBody>
      </p:sp>
      <p:sp>
        <p:nvSpPr>
          <p:cNvPr id="11268" name="Rectangle 4"/>
          <p:cNvSpPr>
            <a:spLocks noGrp="1" noChangeArrowheads="1"/>
          </p:cNvSpPr>
          <p:nvPr>
            <p:ph type="ftr" sz="quarter" idx="2"/>
          </p:nvPr>
        </p:nvSpPr>
        <p:spPr bwMode="auto">
          <a:xfrm>
            <a:off x="1" y="8831284"/>
            <a:ext cx="3038386" cy="4651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11269" name="Rectangle 5"/>
          <p:cNvSpPr>
            <a:spLocks noGrp="1" noChangeArrowheads="1"/>
          </p:cNvSpPr>
          <p:nvPr>
            <p:ph type="sldNum" sz="quarter" idx="3"/>
          </p:nvPr>
        </p:nvSpPr>
        <p:spPr bwMode="auto">
          <a:xfrm>
            <a:off x="3972015" y="8831284"/>
            <a:ext cx="3038385" cy="4651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8C7C752-84AF-4056-BF89-8C70CF24E499}" type="slidenum">
              <a:rPr lang="en-GB" altLang="en-US"/>
              <a:pPr/>
              <a:t>‹#›</a:t>
            </a:fld>
            <a:endParaRPr lang="en-GB" altLang="en-US"/>
          </a:p>
        </p:txBody>
      </p:sp>
    </p:spTree>
    <p:extLst>
      <p:ext uri="{BB962C8B-B14F-4D97-AF65-F5344CB8AC3E}">
        <p14:creationId xmlns:p14="http://schemas.microsoft.com/office/powerpoint/2010/main" val="14129297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22:30.73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23:27.677"/>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57:01.979"/>
    </inkml:context>
    <inkml:brush xml:id="br0">
      <inkml:brushProperty name="width" value="0.05" units="cm"/>
      <inkml:brushProperty name="height" value="0.05" units="cm"/>
      <inkml:brushProperty name="ignorePressure" value="1"/>
    </inkml:brush>
  </inkml:definitions>
  <inkml:trace contextRef="#ctx0" brushRef="#br0">1 73,'0'0,"2"-2,67-50,-66 50,-1 0,0 0,0 0,1 1,0-1,0 1,0-1,0 2,-1-1,1-1,0 2,0 0,0-1,0 0,0 1,0 0,0 0,0 0,0 1,0-1,1 1,-16 6,-6-5,17-3,-1 1,2 0,-2 0,1-1,-1 2,1-1,0 0,-1 0,2 0,-2 1,1-1,0 0,-1 0,1 1,0 0,0 0,0-1,-1 0,2 2,-18 20,18-22,-1-1,1 0,0 1,0-1,-1 1,1 0,0-1,-1 0,1 1,0-1,0 1,-1 0,1 0,-1-1,1 1,-1 0,1-1,0 1,-1-1,1 1,-1 0,0 0,1 0,0 0,-1 0,1 0,-1 0,0 0,1 0,0 0,-1 0,0 0,1 0,-1 0,1 0,0 0,-1 0,0 0,1 0,-1 0,1 0,0 1,-1-1,1 1,-1-1,0 1,-6 5,5-3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56:59.814"/>
    </inkml:context>
    <inkml:brush xml:id="br0">
      <inkml:brushProperty name="width" value="0.05" units="cm"/>
      <inkml:brushProperty name="height" value="0.05" units="cm"/>
      <inkml:brushProperty name="ignorePressure" value="1"/>
    </inkml:brush>
  </inkml:definitions>
  <inkml:trace contextRef="#ctx0" brushRef="#br0">1 2989,'2'-2,"-1"5,1 1</inkml:trace>
  <inkml:trace contextRef="#ctx0" brushRef="#br0" timeOffset="170.92">27 3033,'0'0</inkml:trace>
  <inkml:trace contextRef="#ctx0" brushRef="#br0" timeOffset="171.92">24917 0,'0'0</inkml:trace>
  <inkml:trace contextRef="#ctx0" brushRef="#br0" timeOffset="172.92">135 3007,'0'0</inkml:trace>
  <inkml:trace contextRef="#ctx0" brushRef="#br0" timeOffset="347.8">117 3024,'0'0,"-3"2,-9 11,1-26,1-5,7 19,-17 30,5-8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22:31.766"/>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22:39.58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23:27.677"/>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57:01.979"/>
    </inkml:context>
    <inkml:brush xml:id="br0">
      <inkml:brushProperty name="width" value="0.05" units="cm"/>
      <inkml:brushProperty name="height" value="0.05" units="cm"/>
      <inkml:brushProperty name="ignorePressure" value="1"/>
    </inkml:brush>
  </inkml:definitions>
  <inkml:trace contextRef="#ctx0" brushRef="#br0">1 97,'0'0,"2"-2,91-68,-90 67,0 1,0-1,0 1,1 0,-1 0,1 0,0 0,0 1,-1 0,1-1,0 1,0 1,0-1,0 0,0 1,0 0,0 0,0 0,0 1,0-1,2 1,-23 9,-6-8,21-3,0 1,1 0,-1 0,0-1,0 2,1-1,-1 0,0 0,1 0,-1 1,0-1,1 1,-1-1,0 1,1 0,-1 0,1-1,-1 1,1 1,-23 27,24-29,-1-1,1 0,0 1,0-1,-1 0,1 1,0-1,-1 0,1 1,-1-1,1 1,-1-1,1 1,-1-1,1 1,-1 0,1-1,-1 1,0-1,1 1,-1 0,0 0,1-1,-1 1,0 0,1 0,-1 0,0 0,1 0,-1 0,0 0,0 0,1 0,-1 0,0 0,1 0,-1 0,0 1,1-1,-1 0,0 0,1 1,-1-1,1 1,-1-1,0 1,-9 8,7-6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56:59.814"/>
    </inkml:context>
    <inkml:brush xml:id="br0">
      <inkml:brushProperty name="width" value="0.05" units="cm"/>
      <inkml:brushProperty name="height" value="0.05" units="cm"/>
      <inkml:brushProperty name="ignorePressure" value="1"/>
    </inkml:brush>
  </inkml:definitions>
  <inkml:trace contextRef="#ctx0" brushRef="#br0">1 3985,'2'-2,"0"6,1 1</inkml:trace>
  <inkml:trace contextRef="#ctx0" brushRef="#br0" timeOffset="170.927">36 4044,'0'0</inkml:trace>
  <inkml:trace contextRef="#ctx0" brushRef="#br0" timeOffset="171.927">33222 0,'0'0</inkml:trace>
  <inkml:trace contextRef="#ctx0" brushRef="#br0" timeOffset="172.927">179 4009,'0'0</inkml:trace>
  <inkml:trace contextRef="#ctx0" brushRef="#br0" timeOffset="347.804">155 4032,'0'0,"-3"2,-14 16,3-35,0-7,10 25,-22 40,6-10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22:30.73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22:31.766"/>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7T10:22:39.58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386" cy="4651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4099" name="Rectangle 3"/>
          <p:cNvSpPr>
            <a:spLocks noGrp="1" noChangeArrowheads="1"/>
          </p:cNvSpPr>
          <p:nvPr>
            <p:ph type="dt" idx="1"/>
          </p:nvPr>
        </p:nvSpPr>
        <p:spPr bwMode="auto">
          <a:xfrm>
            <a:off x="3972015" y="0"/>
            <a:ext cx="3038385" cy="4651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5267" y="4416385"/>
            <a:ext cx="5139868" cy="41830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1" y="8831284"/>
            <a:ext cx="3038386" cy="4651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GB"/>
          </a:p>
        </p:txBody>
      </p:sp>
      <p:sp>
        <p:nvSpPr>
          <p:cNvPr id="4103" name="Rectangle 7"/>
          <p:cNvSpPr>
            <a:spLocks noGrp="1" noChangeArrowheads="1"/>
          </p:cNvSpPr>
          <p:nvPr>
            <p:ph type="sldNum" sz="quarter" idx="5"/>
          </p:nvPr>
        </p:nvSpPr>
        <p:spPr bwMode="auto">
          <a:xfrm>
            <a:off x="3972015" y="8831284"/>
            <a:ext cx="3038385" cy="4651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6C99898-F50D-48B1-B125-E40844B3943E}" type="slidenum">
              <a:rPr lang="en-GB" altLang="en-US"/>
              <a:pPr/>
              <a:t>‹#›</a:t>
            </a:fld>
            <a:endParaRPr lang="en-GB" altLang="en-US"/>
          </a:p>
        </p:txBody>
      </p:sp>
    </p:spTree>
    <p:extLst>
      <p:ext uri="{BB962C8B-B14F-4D97-AF65-F5344CB8AC3E}">
        <p14:creationId xmlns:p14="http://schemas.microsoft.com/office/powerpoint/2010/main" val="3494269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latin typeface="Times New Roman" pitchFamily="18"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6982F94-AA62-421E-B121-7DB80900ED8F}" type="slidenum">
              <a:rPr lang="en-GB" altLang="en-US" sz="1200"/>
              <a:pPr/>
              <a:t>1</a:t>
            </a:fld>
            <a:endParaRPr lang="en-GB" altLang="en-US" sz="1200"/>
          </a:p>
        </p:txBody>
      </p:sp>
    </p:spTree>
    <p:extLst>
      <p:ext uri="{BB962C8B-B14F-4D97-AF65-F5344CB8AC3E}">
        <p14:creationId xmlns:p14="http://schemas.microsoft.com/office/powerpoint/2010/main" val="233938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en-US">
                <a:latin typeface="Times New Roman" pitchFamily="18" charset="0"/>
              </a:rPr>
              <a:t>To </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CB6303-18FC-4D86-800B-A2EC9C7C1B2C}" type="slidenum">
              <a:rPr lang="en-GB" altLang="en-US" sz="1200"/>
              <a:pPr/>
              <a:t>3</a:t>
            </a:fld>
            <a:endParaRPr lang="en-GB" altLang="en-US" sz="1200"/>
          </a:p>
        </p:txBody>
      </p:sp>
    </p:spTree>
    <p:extLst>
      <p:ext uri="{BB962C8B-B14F-4D97-AF65-F5344CB8AC3E}">
        <p14:creationId xmlns:p14="http://schemas.microsoft.com/office/powerpoint/2010/main" val="86293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their travel budget</a:t>
            </a:r>
            <a:endParaRPr lang="en-ZA" dirty="0"/>
          </a:p>
        </p:txBody>
      </p:sp>
      <p:sp>
        <p:nvSpPr>
          <p:cNvPr id="4" name="Slide Number Placeholder 3"/>
          <p:cNvSpPr>
            <a:spLocks noGrp="1"/>
          </p:cNvSpPr>
          <p:nvPr>
            <p:ph type="sldNum" sz="quarter" idx="5"/>
          </p:nvPr>
        </p:nvSpPr>
        <p:spPr/>
        <p:txBody>
          <a:bodyPr/>
          <a:lstStyle/>
          <a:p>
            <a:fld id="{86C99898-F50D-48B1-B125-E40844B3943E}" type="slidenum">
              <a:rPr lang="en-GB" altLang="en-US" smtClean="0"/>
              <a:pPr/>
              <a:t>5</a:t>
            </a:fld>
            <a:endParaRPr lang="en-GB" altLang="en-US"/>
          </a:p>
        </p:txBody>
      </p:sp>
    </p:spTree>
    <p:extLst>
      <p:ext uri="{BB962C8B-B14F-4D97-AF65-F5344CB8AC3E}">
        <p14:creationId xmlns:p14="http://schemas.microsoft.com/office/powerpoint/2010/main" val="408485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their travel budget</a:t>
            </a:r>
            <a:endParaRPr lang="en-ZA" dirty="0"/>
          </a:p>
        </p:txBody>
      </p:sp>
      <p:sp>
        <p:nvSpPr>
          <p:cNvPr id="4" name="Slide Number Placeholder 3"/>
          <p:cNvSpPr>
            <a:spLocks noGrp="1"/>
          </p:cNvSpPr>
          <p:nvPr>
            <p:ph type="sldNum" sz="quarter" idx="5"/>
          </p:nvPr>
        </p:nvSpPr>
        <p:spPr/>
        <p:txBody>
          <a:bodyPr/>
          <a:lstStyle/>
          <a:p>
            <a:fld id="{86C99898-F50D-48B1-B125-E40844B3943E}" type="slidenum">
              <a:rPr lang="en-GB" altLang="en-US" smtClean="0"/>
              <a:pPr/>
              <a:t>6</a:t>
            </a:fld>
            <a:endParaRPr lang="en-GB" altLang="en-US"/>
          </a:p>
        </p:txBody>
      </p:sp>
    </p:spTree>
    <p:extLst>
      <p:ext uri="{BB962C8B-B14F-4D97-AF65-F5344CB8AC3E}">
        <p14:creationId xmlns:p14="http://schemas.microsoft.com/office/powerpoint/2010/main" val="166679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140 </a:t>
            </a:r>
          </a:p>
          <a:p>
            <a:r>
              <a:rPr lang="en-US" dirty="0"/>
              <a:t> Must distinguish between competitiveness and attractiveness. Competitiveness is a much wider concept which includes how tourism can benefit South Africa and all its people.</a:t>
            </a:r>
            <a:endParaRPr lang="en-ZA" dirty="0"/>
          </a:p>
        </p:txBody>
      </p:sp>
      <p:sp>
        <p:nvSpPr>
          <p:cNvPr id="4" name="Slide Number Placeholder 3"/>
          <p:cNvSpPr>
            <a:spLocks noGrp="1"/>
          </p:cNvSpPr>
          <p:nvPr>
            <p:ph type="sldNum" sz="quarter" idx="5"/>
          </p:nvPr>
        </p:nvSpPr>
        <p:spPr/>
        <p:txBody>
          <a:bodyPr/>
          <a:lstStyle/>
          <a:p>
            <a:fld id="{86C99898-F50D-48B1-B125-E40844B3943E}" type="slidenum">
              <a:rPr lang="en-GB" altLang="en-US" smtClean="0"/>
              <a:pPr/>
              <a:t>7</a:t>
            </a:fld>
            <a:endParaRPr lang="en-GB" altLang="en-US"/>
          </a:p>
        </p:txBody>
      </p:sp>
    </p:spTree>
    <p:extLst>
      <p:ext uri="{BB962C8B-B14F-4D97-AF65-F5344CB8AC3E}">
        <p14:creationId xmlns:p14="http://schemas.microsoft.com/office/powerpoint/2010/main" val="26310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Tourism infrastructure: A tourism destination’s accessibility can be improved by developing transportation infrastructure network or by improving the network and tourist facilities e.g. As we have seen in aviation</a:t>
            </a:r>
          </a:p>
          <a:p>
            <a:r>
              <a:rPr lang="en-US" dirty="0"/>
              <a:t>Intermodal </a:t>
            </a:r>
            <a:r>
              <a:rPr lang="en-US" dirty="0" err="1"/>
              <a:t>connectivity:A</a:t>
            </a:r>
            <a:r>
              <a:rPr lang="en-US" dirty="0"/>
              <a:t> major objective of government transport policy is to achieve a </a:t>
            </a:r>
            <a:r>
              <a:rPr lang="en-US" dirty="0" err="1"/>
              <a:t>co-ordinated</a:t>
            </a:r>
            <a:r>
              <a:rPr lang="en-US" dirty="0"/>
              <a:t> and integrated transport system that is efficient, safe, secure, sustainable, accessible, financially viable and competitive, and meets both the short and long-term needs of the economy and the community. Transport policy is therefore closely aligned with economic development policies (including tourism), given that an efficient, competitive and sustainable transport system is a prerequisite for the movement of people, and ultimately the efficient and competitive functioning of the economy. Within this context, governments, working closely with the private sector, have a significant role to play in facilitating and enabling the provision of transport infrastructure and the regulation of transport networks and services. </a:t>
            </a:r>
          </a:p>
          <a:p>
            <a:endParaRPr lang="en-US" dirty="0"/>
          </a:p>
          <a:p>
            <a:r>
              <a:rPr lang="en-US" dirty="0"/>
              <a:t>DoT: INTEGRATED TRANSPORT PLANNING </a:t>
            </a:r>
          </a:p>
          <a:p>
            <a:r>
              <a:rPr lang="en-US" dirty="0"/>
              <a:t>Purpose: The </a:t>
            </a:r>
            <a:r>
              <a:rPr lang="en-US" dirty="0" err="1"/>
              <a:t>programme</a:t>
            </a:r>
            <a:r>
              <a:rPr lang="en-US" dirty="0"/>
              <a:t> exists to manage and facilitate national transport planning, related policies and strategies and coordinate regional as well as inter-sphere relations including providing economic modelling and analysis of the sector. </a:t>
            </a:r>
          </a:p>
          <a:p>
            <a:endParaRPr lang="en-US" dirty="0"/>
          </a:p>
          <a:p>
            <a:r>
              <a:rPr lang="en-US" dirty="0"/>
              <a:t>Mention of tourism in policy documents?</a:t>
            </a:r>
            <a:endParaRPr lang="en-ZA" dirty="0"/>
          </a:p>
          <a:p>
            <a:endParaRPr lang="en-ZA" dirty="0"/>
          </a:p>
        </p:txBody>
      </p:sp>
      <p:sp>
        <p:nvSpPr>
          <p:cNvPr id="4" name="Slide Number Placeholder 3"/>
          <p:cNvSpPr>
            <a:spLocks noGrp="1"/>
          </p:cNvSpPr>
          <p:nvPr>
            <p:ph type="sldNum" sz="quarter" idx="5"/>
          </p:nvPr>
        </p:nvSpPr>
        <p:spPr/>
        <p:txBody>
          <a:bodyPr/>
          <a:lstStyle/>
          <a:p>
            <a:fld id="{86C99898-F50D-48B1-B125-E40844B3943E}" type="slidenum">
              <a:rPr lang="en-GB" altLang="en-US" smtClean="0"/>
              <a:pPr/>
              <a:t>9</a:t>
            </a:fld>
            <a:endParaRPr lang="en-GB" altLang="en-US"/>
          </a:p>
        </p:txBody>
      </p:sp>
    </p:spTree>
    <p:extLst>
      <p:ext uri="{BB962C8B-B14F-4D97-AF65-F5344CB8AC3E}">
        <p14:creationId xmlns:p14="http://schemas.microsoft.com/office/powerpoint/2010/main" val="273864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South Africa's car rental industry experienced zero growth in 2018 and marginal nominal growth in 2019. While the weak economy caused rental volumes in the corporate, government, local leisure and insurance replacement subsectors to contract in 2019, declining international and domestic tourism numbers placed even further pressure on the stagnating industry. </a:t>
            </a:r>
            <a:endParaRPr lang="en-US" b="1" dirty="0"/>
          </a:p>
          <a:p>
            <a:endParaRPr lang="en-ZA" dirty="0"/>
          </a:p>
        </p:txBody>
      </p:sp>
      <p:sp>
        <p:nvSpPr>
          <p:cNvPr id="4" name="Slide Number Placeholder 3"/>
          <p:cNvSpPr>
            <a:spLocks noGrp="1"/>
          </p:cNvSpPr>
          <p:nvPr>
            <p:ph type="sldNum" sz="quarter" idx="5"/>
          </p:nvPr>
        </p:nvSpPr>
        <p:spPr/>
        <p:txBody>
          <a:bodyPr/>
          <a:lstStyle/>
          <a:p>
            <a:fld id="{86C99898-F50D-48B1-B125-E40844B3943E}" type="slidenum">
              <a:rPr lang="en-GB" altLang="en-US" smtClean="0"/>
              <a:pPr/>
              <a:t>35</a:t>
            </a:fld>
            <a:endParaRPr lang="en-GB" altLang="en-US"/>
          </a:p>
        </p:txBody>
      </p:sp>
    </p:spTree>
    <p:extLst>
      <p:ext uri="{BB962C8B-B14F-4D97-AF65-F5344CB8AC3E}">
        <p14:creationId xmlns:p14="http://schemas.microsoft.com/office/powerpoint/2010/main" val="385333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6"/>
          <p:cNvSpPr>
            <a:spLocks noGrp="1" noChangeArrowheads="1"/>
          </p:cNvSpPr>
          <p:nvPr>
            <p:ph type="sldNum" sz="quarter" idx="10"/>
          </p:nvPr>
        </p:nvSpPr>
        <p:spPr>
          <a:ln/>
        </p:spPr>
        <p:txBody>
          <a:bodyPr/>
          <a:lstStyle>
            <a:lvl1pPr>
              <a:defRPr/>
            </a:lvl1pPr>
          </a:lstStyle>
          <a:p>
            <a:fld id="{9F6439A8-08E8-4346-9F1C-9E725DBD9055}" type="slidenum">
              <a:rPr lang="en-GB" altLang="en-US"/>
              <a:pPr/>
              <a:t>‹#›</a:t>
            </a:fld>
            <a:endParaRPr lang="en-GB" altLang="en-US"/>
          </a:p>
        </p:txBody>
      </p:sp>
    </p:spTree>
    <p:extLst>
      <p:ext uri="{BB962C8B-B14F-4D97-AF65-F5344CB8AC3E}">
        <p14:creationId xmlns:p14="http://schemas.microsoft.com/office/powerpoint/2010/main" val="312957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fld id="{2B34E6CD-7A33-4C75-863D-1CDF8AEA11B2}" type="slidenum">
              <a:rPr lang="en-GB" altLang="en-US"/>
              <a:pPr/>
              <a:t>‹#›</a:t>
            </a:fld>
            <a:endParaRPr lang="en-GB" altLang="en-US"/>
          </a:p>
        </p:txBody>
      </p:sp>
    </p:spTree>
    <p:extLst>
      <p:ext uri="{BB962C8B-B14F-4D97-AF65-F5344CB8AC3E}">
        <p14:creationId xmlns:p14="http://schemas.microsoft.com/office/powerpoint/2010/main" val="111182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304800"/>
            <a:ext cx="1790700" cy="58674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85800" y="304800"/>
            <a:ext cx="52197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fld id="{7C88CF9B-59D1-42BA-B5A2-823EAF75F7D4}" type="slidenum">
              <a:rPr lang="en-GB" altLang="en-US"/>
              <a:pPr/>
              <a:t>‹#›</a:t>
            </a:fld>
            <a:endParaRPr lang="en-GB" altLang="en-US"/>
          </a:p>
        </p:txBody>
      </p:sp>
    </p:spTree>
    <p:extLst>
      <p:ext uri="{BB962C8B-B14F-4D97-AF65-F5344CB8AC3E}">
        <p14:creationId xmlns:p14="http://schemas.microsoft.com/office/powerpoint/2010/main" val="423909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fld id="{A9A33B5C-8EEB-4DD4-A730-D118B075488E}" type="slidenum">
              <a:rPr lang="en-GB" altLang="en-US"/>
              <a:pPr/>
              <a:t>‹#›</a:t>
            </a:fld>
            <a:endParaRPr lang="en-GB" altLang="en-US"/>
          </a:p>
        </p:txBody>
      </p:sp>
    </p:spTree>
    <p:extLst>
      <p:ext uri="{BB962C8B-B14F-4D97-AF65-F5344CB8AC3E}">
        <p14:creationId xmlns:p14="http://schemas.microsoft.com/office/powerpoint/2010/main" val="137713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D7F16FA4-9D16-4D4F-B6FF-0E81A91FE92D}" type="slidenum">
              <a:rPr lang="en-GB" altLang="en-US"/>
              <a:pPr/>
              <a:t>‹#›</a:t>
            </a:fld>
            <a:endParaRPr lang="en-GB" altLang="en-US"/>
          </a:p>
        </p:txBody>
      </p:sp>
    </p:spTree>
    <p:extLst>
      <p:ext uri="{BB962C8B-B14F-4D97-AF65-F5344CB8AC3E}">
        <p14:creationId xmlns:p14="http://schemas.microsoft.com/office/powerpoint/2010/main" val="304601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85800" y="15240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343400" y="15240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6"/>
          <p:cNvSpPr>
            <a:spLocks noGrp="1" noChangeArrowheads="1"/>
          </p:cNvSpPr>
          <p:nvPr>
            <p:ph type="sldNum" sz="quarter" idx="10"/>
          </p:nvPr>
        </p:nvSpPr>
        <p:spPr>
          <a:ln/>
        </p:spPr>
        <p:txBody>
          <a:bodyPr/>
          <a:lstStyle>
            <a:lvl1pPr>
              <a:defRPr/>
            </a:lvl1pPr>
          </a:lstStyle>
          <a:p>
            <a:fld id="{67A7936A-3C0E-46A2-A639-31DC037DC35C}" type="slidenum">
              <a:rPr lang="en-GB" altLang="en-US"/>
              <a:pPr/>
              <a:t>‹#›</a:t>
            </a:fld>
            <a:endParaRPr lang="en-GB" altLang="en-US"/>
          </a:p>
        </p:txBody>
      </p:sp>
    </p:spTree>
    <p:extLst>
      <p:ext uri="{BB962C8B-B14F-4D97-AF65-F5344CB8AC3E}">
        <p14:creationId xmlns:p14="http://schemas.microsoft.com/office/powerpoint/2010/main" val="91345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p:cNvSpPr>
            <a:spLocks noGrp="1" noChangeArrowheads="1"/>
          </p:cNvSpPr>
          <p:nvPr>
            <p:ph type="sldNum" sz="quarter" idx="10"/>
          </p:nvPr>
        </p:nvSpPr>
        <p:spPr>
          <a:ln/>
        </p:spPr>
        <p:txBody>
          <a:bodyPr/>
          <a:lstStyle>
            <a:lvl1pPr>
              <a:defRPr/>
            </a:lvl1pPr>
          </a:lstStyle>
          <a:p>
            <a:fld id="{E50F6B35-9708-46B5-9A19-9D982D48D049}" type="slidenum">
              <a:rPr lang="en-GB" altLang="en-US"/>
              <a:pPr/>
              <a:t>‹#›</a:t>
            </a:fld>
            <a:endParaRPr lang="en-GB" altLang="en-US"/>
          </a:p>
        </p:txBody>
      </p:sp>
    </p:spTree>
    <p:extLst>
      <p:ext uri="{BB962C8B-B14F-4D97-AF65-F5344CB8AC3E}">
        <p14:creationId xmlns:p14="http://schemas.microsoft.com/office/powerpoint/2010/main" val="290889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6"/>
          <p:cNvSpPr>
            <a:spLocks noGrp="1" noChangeArrowheads="1"/>
          </p:cNvSpPr>
          <p:nvPr>
            <p:ph type="sldNum" sz="quarter" idx="10"/>
          </p:nvPr>
        </p:nvSpPr>
        <p:spPr>
          <a:ln/>
        </p:spPr>
        <p:txBody>
          <a:bodyPr/>
          <a:lstStyle>
            <a:lvl1pPr>
              <a:defRPr/>
            </a:lvl1pPr>
          </a:lstStyle>
          <a:p>
            <a:fld id="{86232F98-0EE9-4C32-A9BB-BA304F343CFE}" type="slidenum">
              <a:rPr lang="en-GB" altLang="en-US"/>
              <a:pPr/>
              <a:t>‹#›</a:t>
            </a:fld>
            <a:endParaRPr lang="en-GB" altLang="en-US"/>
          </a:p>
        </p:txBody>
      </p:sp>
    </p:spTree>
    <p:extLst>
      <p:ext uri="{BB962C8B-B14F-4D97-AF65-F5344CB8AC3E}">
        <p14:creationId xmlns:p14="http://schemas.microsoft.com/office/powerpoint/2010/main" val="295138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D6996CA-2A70-4217-AB41-710EFA5CCD1D}" type="slidenum">
              <a:rPr lang="en-GB" altLang="en-US"/>
              <a:pPr/>
              <a:t>‹#›</a:t>
            </a:fld>
            <a:endParaRPr lang="en-GB" altLang="en-US"/>
          </a:p>
        </p:txBody>
      </p:sp>
    </p:spTree>
    <p:extLst>
      <p:ext uri="{BB962C8B-B14F-4D97-AF65-F5344CB8AC3E}">
        <p14:creationId xmlns:p14="http://schemas.microsoft.com/office/powerpoint/2010/main" val="155151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EFC6445-1351-4E87-AF15-7B6D8944A9D8}" type="slidenum">
              <a:rPr lang="en-GB" altLang="en-US"/>
              <a:pPr/>
              <a:t>‹#›</a:t>
            </a:fld>
            <a:endParaRPr lang="en-GB" altLang="en-US"/>
          </a:p>
        </p:txBody>
      </p:sp>
    </p:spTree>
    <p:extLst>
      <p:ext uri="{BB962C8B-B14F-4D97-AF65-F5344CB8AC3E}">
        <p14:creationId xmlns:p14="http://schemas.microsoft.com/office/powerpoint/2010/main" val="275056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BAE8D6F-381F-4403-A3C5-7778B046F4C5}" type="slidenum">
              <a:rPr lang="en-GB" altLang="en-US"/>
              <a:pPr/>
              <a:t>‹#›</a:t>
            </a:fld>
            <a:endParaRPr lang="en-GB" altLang="en-US"/>
          </a:p>
        </p:txBody>
      </p:sp>
    </p:spTree>
    <p:extLst>
      <p:ext uri="{BB962C8B-B14F-4D97-AF65-F5344CB8AC3E}">
        <p14:creationId xmlns:p14="http://schemas.microsoft.com/office/powerpoint/2010/main" val="176805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aphicFrame>
        <p:nvGraphicFramePr>
          <p:cNvPr id="1026" name="Object 9"/>
          <p:cNvGraphicFramePr>
            <a:graphicFrameLocks noChangeAspect="1"/>
          </p:cNvGraphicFramePr>
          <p:nvPr/>
        </p:nvGraphicFramePr>
        <p:xfrm>
          <a:off x="0" y="6019800"/>
          <a:ext cx="9144000" cy="652463"/>
        </p:xfrm>
        <a:graphic>
          <a:graphicData uri="http://schemas.openxmlformats.org/presentationml/2006/ole">
            <mc:AlternateContent xmlns:mc="http://schemas.openxmlformats.org/markup-compatibility/2006">
              <mc:Choice xmlns:v="urn:schemas-microsoft-com:vml" Requires="v">
                <p:oleObj spid="_x0000_s1344" name="Image" r:id="rId15" imgW="13003175" imgH="926657" progId="">
                  <p:embed/>
                </p:oleObj>
              </mc:Choice>
              <mc:Fallback>
                <p:oleObj name="Image" r:id="rId15" imgW="13003175" imgH="926657" progId="">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019800"/>
                        <a:ext cx="9144000" cy="65246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7" name="Rectangle 2"/>
          <p:cNvSpPr>
            <a:spLocks noGrp="1" noChangeArrowheads="1"/>
          </p:cNvSpPr>
          <p:nvPr>
            <p:ph type="title"/>
          </p:nvPr>
        </p:nvSpPr>
        <p:spPr bwMode="auto">
          <a:xfrm>
            <a:off x="685800" y="304800"/>
            <a:ext cx="670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685800" y="1524000"/>
            <a:ext cx="716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p:cNvSpPr>
            <a:spLocks noGrp="1" noChangeArrowheads="1"/>
          </p:cNvSpPr>
          <p:nvPr>
            <p:ph type="sldNum" sz="quarter" idx="4"/>
          </p:nvPr>
        </p:nvSpPr>
        <p:spPr bwMode="auto">
          <a:xfrm>
            <a:off x="7010400" y="6248400"/>
            <a:ext cx="1828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solidFill>
                  <a:srgbClr val="005BAB"/>
                </a:solidFill>
                <a:latin typeface="Verdana" pitchFamily="34" charset="0"/>
              </a:defRPr>
            </a:lvl1pPr>
          </a:lstStyle>
          <a:p>
            <a:fld id="{C9DF7584-FF0D-4CD1-9AEC-4A5DE6C5095F}" type="slidenum">
              <a:rPr lang="en-GB" altLang="en-US"/>
              <a:pPr/>
              <a:t>‹#›</a:t>
            </a:fld>
            <a:endParaRPr lang="en-GB" altLang="en-US"/>
          </a:p>
        </p:txBody>
      </p:sp>
      <p:sp>
        <p:nvSpPr>
          <p:cNvPr id="6" name="Rectangle 5"/>
          <p:cNvSpPr/>
          <p:nvPr/>
        </p:nvSpPr>
        <p:spPr>
          <a:xfrm>
            <a:off x="0" y="6000750"/>
            <a:ext cx="9144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pic>
        <p:nvPicPr>
          <p:cNvPr id="1031" name="Picture 6" descr="UPLand.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28625" y="6072188"/>
            <a:ext cx="19288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l" rtl="0" eaLnBrk="0" fontAlgn="base" hangingPunct="0">
        <a:spcBef>
          <a:spcPct val="0"/>
        </a:spcBef>
        <a:spcAft>
          <a:spcPct val="0"/>
        </a:spcAft>
        <a:defRPr sz="2100" b="1">
          <a:solidFill>
            <a:schemeClr val="bg1"/>
          </a:solidFill>
          <a:latin typeface="+mj-lt"/>
          <a:ea typeface="+mj-ea"/>
          <a:cs typeface="+mj-cs"/>
        </a:defRPr>
      </a:lvl1pPr>
      <a:lvl2pPr algn="l" rtl="0" eaLnBrk="0" fontAlgn="base" hangingPunct="0">
        <a:spcBef>
          <a:spcPct val="0"/>
        </a:spcBef>
        <a:spcAft>
          <a:spcPct val="0"/>
        </a:spcAft>
        <a:defRPr sz="2100" b="1">
          <a:solidFill>
            <a:schemeClr val="bg1"/>
          </a:solidFill>
          <a:latin typeface="Arial" charset="0"/>
        </a:defRPr>
      </a:lvl2pPr>
      <a:lvl3pPr algn="l" rtl="0" eaLnBrk="0" fontAlgn="base" hangingPunct="0">
        <a:spcBef>
          <a:spcPct val="0"/>
        </a:spcBef>
        <a:spcAft>
          <a:spcPct val="0"/>
        </a:spcAft>
        <a:defRPr sz="2100" b="1">
          <a:solidFill>
            <a:schemeClr val="bg1"/>
          </a:solidFill>
          <a:latin typeface="Arial" charset="0"/>
        </a:defRPr>
      </a:lvl3pPr>
      <a:lvl4pPr algn="l" rtl="0" eaLnBrk="0" fontAlgn="base" hangingPunct="0">
        <a:spcBef>
          <a:spcPct val="0"/>
        </a:spcBef>
        <a:spcAft>
          <a:spcPct val="0"/>
        </a:spcAft>
        <a:defRPr sz="2100" b="1">
          <a:solidFill>
            <a:schemeClr val="bg1"/>
          </a:solidFill>
          <a:latin typeface="Arial" charset="0"/>
        </a:defRPr>
      </a:lvl4pPr>
      <a:lvl5pPr algn="l" rtl="0" eaLnBrk="0" fontAlgn="base" hangingPunct="0">
        <a:spcBef>
          <a:spcPct val="0"/>
        </a:spcBef>
        <a:spcAft>
          <a:spcPct val="0"/>
        </a:spcAft>
        <a:defRPr sz="2100" b="1">
          <a:solidFill>
            <a:schemeClr val="bg1"/>
          </a:solidFill>
          <a:latin typeface="Arial" charset="0"/>
        </a:defRPr>
      </a:lvl5pPr>
      <a:lvl6pPr marL="457200" algn="l" rtl="0" fontAlgn="base">
        <a:spcBef>
          <a:spcPct val="0"/>
        </a:spcBef>
        <a:spcAft>
          <a:spcPct val="0"/>
        </a:spcAft>
        <a:defRPr sz="2100" b="1">
          <a:solidFill>
            <a:schemeClr val="bg1"/>
          </a:solidFill>
          <a:latin typeface="Arial" charset="0"/>
        </a:defRPr>
      </a:lvl6pPr>
      <a:lvl7pPr marL="914400" algn="l" rtl="0" fontAlgn="base">
        <a:spcBef>
          <a:spcPct val="0"/>
        </a:spcBef>
        <a:spcAft>
          <a:spcPct val="0"/>
        </a:spcAft>
        <a:defRPr sz="2100" b="1">
          <a:solidFill>
            <a:schemeClr val="bg1"/>
          </a:solidFill>
          <a:latin typeface="Arial" charset="0"/>
        </a:defRPr>
      </a:lvl7pPr>
      <a:lvl8pPr marL="1371600" algn="l" rtl="0" fontAlgn="base">
        <a:spcBef>
          <a:spcPct val="0"/>
        </a:spcBef>
        <a:spcAft>
          <a:spcPct val="0"/>
        </a:spcAft>
        <a:defRPr sz="2100" b="1">
          <a:solidFill>
            <a:schemeClr val="bg1"/>
          </a:solidFill>
          <a:latin typeface="Arial" charset="0"/>
        </a:defRPr>
      </a:lvl8pPr>
      <a:lvl9pPr marL="1828800" algn="l" rtl="0" fontAlgn="base">
        <a:spcBef>
          <a:spcPct val="0"/>
        </a:spcBef>
        <a:spcAft>
          <a:spcPct val="0"/>
        </a:spcAft>
        <a:defRPr sz="21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1600">
          <a:solidFill>
            <a:schemeClr val="bg1"/>
          </a:solidFill>
          <a:latin typeface="+mn-lt"/>
          <a:ea typeface="+mn-ea"/>
          <a:cs typeface="+mn-cs"/>
        </a:defRPr>
      </a:lvl1pPr>
      <a:lvl2pPr marL="742950" indent="-285750" algn="l" rtl="0" eaLnBrk="0" fontAlgn="base" hangingPunct="0">
        <a:spcBef>
          <a:spcPct val="20000"/>
        </a:spcBef>
        <a:spcAft>
          <a:spcPct val="0"/>
        </a:spcAft>
        <a:buChar char="–"/>
        <a:defRPr sz="1600">
          <a:solidFill>
            <a:schemeClr val="bg1"/>
          </a:solidFill>
          <a:latin typeface="+mn-lt"/>
        </a:defRPr>
      </a:lvl2pPr>
      <a:lvl3pPr marL="1143000" indent="-228600" algn="l" rtl="0" eaLnBrk="0" fontAlgn="base" hangingPunct="0">
        <a:spcBef>
          <a:spcPct val="20000"/>
        </a:spcBef>
        <a:spcAft>
          <a:spcPct val="0"/>
        </a:spcAft>
        <a:buChar char="•"/>
        <a:defRPr sz="1600">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customXml" Target="../ink/ink11.xml"/><Relationship Id="rId12" Type="http://schemas.openxmlformats.org/officeDocument/2006/relationships/image" Target="../media/image21.png"/><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10.xml"/><Relationship Id="rId11" Type="http://schemas.openxmlformats.org/officeDocument/2006/relationships/image" Target="../media/image18.emf"/><Relationship Id="rId5" Type="http://schemas.openxmlformats.org/officeDocument/2006/relationships/customXml" Target="../ink/ink9.xml"/><Relationship Id="rId10" Type="http://schemas.openxmlformats.org/officeDocument/2006/relationships/image" Target="../media/image20.png"/><Relationship Id="rId4" Type="http://schemas.openxmlformats.org/officeDocument/2006/relationships/customXml" Target="../ink/ink8.xml"/><Relationship Id="rId9" Type="http://schemas.openxmlformats.org/officeDocument/2006/relationships/customXml" Target="../ink/ink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34.png"/><Relationship Id="rId9"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0.png"/><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10" Type="http://schemas.openxmlformats.org/officeDocument/2006/relationships/image" Target="../media/image7.png"/><Relationship Id="rId4" Type="http://schemas.openxmlformats.org/officeDocument/2006/relationships/customXml" Target="../ink/ink2.xml"/><Relationship Id="rId9" Type="http://schemas.openxmlformats.org/officeDocument/2006/relationships/customXml" Target="../ink/ink6.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1166763" y="-459432"/>
            <a:ext cx="7051675" cy="1800225"/>
          </a:xfrm>
        </p:spPr>
        <p:txBody>
          <a:bodyPr/>
          <a:lstStyle/>
          <a:p>
            <a:pPr algn="ctr"/>
            <a:br>
              <a:rPr lang="en-ZA" altLang="en-US" sz="3600" dirty="0">
                <a:latin typeface="Rockwell" pitchFamily="18" charset="0"/>
              </a:rPr>
            </a:br>
            <a:br>
              <a:rPr lang="en-ZA" altLang="en-US" sz="3600" dirty="0">
                <a:latin typeface="Rockwell" pitchFamily="18" charset="0"/>
              </a:rPr>
            </a:br>
            <a:r>
              <a:rPr lang="en-ZA" altLang="en-US" sz="3600" dirty="0">
                <a:latin typeface="Rockwell" pitchFamily="18" charset="0"/>
              </a:rPr>
              <a:t>University of Pretoria</a:t>
            </a:r>
            <a:br>
              <a:rPr lang="en-ZA" altLang="en-US" sz="3600" dirty="0">
                <a:latin typeface="Rockwell" pitchFamily="18" charset="0"/>
              </a:rPr>
            </a:br>
            <a:br>
              <a:rPr lang="en-ZA" altLang="en-US" sz="1600" dirty="0">
                <a:latin typeface="Rockwell" pitchFamily="18" charset="0"/>
              </a:rPr>
            </a:br>
            <a:br>
              <a:rPr lang="en-ZA" altLang="en-US" sz="2800" dirty="0"/>
            </a:br>
            <a:endParaRPr lang="en-ZA" altLang="en-US" sz="2800" dirty="0"/>
          </a:p>
        </p:txBody>
      </p:sp>
      <p:sp>
        <p:nvSpPr>
          <p:cNvPr id="16387" name="Subtitle 2"/>
          <p:cNvSpPr>
            <a:spLocks noGrp="1"/>
          </p:cNvSpPr>
          <p:nvPr>
            <p:ph type="subTitle" idx="1"/>
          </p:nvPr>
        </p:nvSpPr>
        <p:spPr>
          <a:xfrm>
            <a:off x="2483768" y="1412776"/>
            <a:ext cx="6049963" cy="1655762"/>
          </a:xfrm>
        </p:spPr>
        <p:txBody>
          <a:bodyPr/>
          <a:lstStyle/>
          <a:p>
            <a:r>
              <a:rPr lang="en-US" sz="2400" b="1" dirty="0">
                <a:latin typeface="Rockwell" panose="02060603020205020403" pitchFamily="18" charset="0"/>
              </a:rPr>
              <a:t>THE IMPACT OF COVID-19 ON THE TOURISM-TRANSPORT INTERFACE IN SOUTH AFRICA</a:t>
            </a:r>
            <a:endParaRPr lang="en-ZA" sz="2400" dirty="0">
              <a:latin typeface="Rockwell" panose="02060603020205020403" pitchFamily="18" charset="0"/>
            </a:endParaRPr>
          </a:p>
          <a:p>
            <a:endParaRPr lang="en-US" altLang="en-US" sz="1800" b="1" dirty="0">
              <a:latin typeface="Rockwell" pitchFamily="18" charset="0"/>
            </a:endParaRPr>
          </a:p>
          <a:p>
            <a:endParaRPr lang="en-ZA" altLang="en-US" sz="2400" dirty="0">
              <a:latin typeface="Rockwell" pitchFamily="18" charset="0"/>
            </a:endParaRPr>
          </a:p>
          <a:p>
            <a:pPr>
              <a:spcBef>
                <a:spcPts val="600"/>
              </a:spcBef>
            </a:pPr>
            <a:r>
              <a:rPr lang="en-US" altLang="en-US" sz="1400" b="1" dirty="0">
                <a:latin typeface="Rockwell" pitchFamily="18" charset="0"/>
              </a:rPr>
              <a:t>17 March 2021</a:t>
            </a:r>
          </a:p>
          <a:p>
            <a:pPr>
              <a:spcBef>
                <a:spcPts val="600"/>
              </a:spcBef>
            </a:pPr>
            <a:endParaRPr lang="en-US" altLang="en-US" sz="1400" b="1" dirty="0">
              <a:latin typeface="Rockwell" pitchFamily="18" charset="0"/>
            </a:endParaRPr>
          </a:p>
          <a:p>
            <a:pPr>
              <a:spcBef>
                <a:spcPts val="600"/>
              </a:spcBef>
            </a:pPr>
            <a:r>
              <a:rPr lang="en-US" altLang="en-US" sz="1400" b="1" dirty="0">
                <a:latin typeface="Rockwell" pitchFamily="18" charset="0"/>
              </a:rPr>
              <a:t>Prof  Berendien Lubbe</a:t>
            </a:r>
            <a:r>
              <a:rPr lang="en-ZA" altLang="en-US" sz="1400" dirty="0">
                <a:latin typeface="Rockwell" pitchFamily="18" charset="0"/>
              </a:rPr>
              <a:t> </a:t>
            </a:r>
          </a:p>
          <a:p>
            <a:pPr>
              <a:spcBef>
                <a:spcPts val="600"/>
              </a:spcBef>
            </a:pPr>
            <a:r>
              <a:rPr lang="en-ZA" altLang="en-US" sz="1400" b="1" dirty="0">
                <a:latin typeface="Rockwell" pitchFamily="18" charset="0"/>
              </a:rPr>
              <a:t>Department Historical and Heritage Studies, </a:t>
            </a:r>
          </a:p>
          <a:p>
            <a:pPr>
              <a:spcBef>
                <a:spcPts val="600"/>
              </a:spcBef>
            </a:pPr>
            <a:r>
              <a:rPr lang="en-ZA" altLang="en-US" sz="1400" b="1" dirty="0">
                <a:latin typeface="Rockwell" pitchFamily="18" charset="0"/>
              </a:rPr>
              <a:t>University of Pretoria</a:t>
            </a:r>
          </a:p>
          <a:p>
            <a:pPr>
              <a:spcBef>
                <a:spcPts val="600"/>
              </a:spcBef>
            </a:pPr>
            <a:r>
              <a:rPr lang="en-ZA" altLang="en-US" sz="1400" b="1" dirty="0">
                <a:latin typeface="Rockwell" pitchFamily="18" charset="0"/>
              </a:rPr>
              <a:t>Dr Joachim </a:t>
            </a:r>
            <a:r>
              <a:rPr lang="en-ZA" altLang="en-US" sz="1400" b="1" dirty="0" err="1">
                <a:latin typeface="Rockwell" pitchFamily="18" charset="0"/>
              </a:rPr>
              <a:t>Vermooten</a:t>
            </a:r>
            <a:endParaRPr lang="en-ZA" altLang="en-US" sz="1400" b="1" dirty="0">
              <a:latin typeface="Rockwell" pitchFamily="18" charset="0"/>
            </a:endParaRPr>
          </a:p>
          <a:p>
            <a:pPr>
              <a:spcBef>
                <a:spcPts val="600"/>
              </a:spcBef>
            </a:pPr>
            <a:r>
              <a:rPr lang="en-ZA" altLang="en-US" sz="1400" b="1" dirty="0">
                <a:latin typeface="Rockwell" pitchFamily="18" charset="0"/>
              </a:rPr>
              <a:t>Department Transport and Supply Chain Management </a:t>
            </a:r>
          </a:p>
          <a:p>
            <a:pPr>
              <a:spcBef>
                <a:spcPts val="600"/>
              </a:spcBef>
            </a:pPr>
            <a:r>
              <a:rPr lang="en-US" altLang="en-US" sz="1400" b="1" dirty="0">
                <a:latin typeface="Rockwell" pitchFamily="18" charset="0"/>
              </a:rPr>
              <a:t>U</a:t>
            </a:r>
            <a:r>
              <a:rPr lang="en-ZA" altLang="en-US" sz="1400" b="1" dirty="0" err="1">
                <a:latin typeface="Rockwell" pitchFamily="18" charset="0"/>
              </a:rPr>
              <a:t>niversity</a:t>
            </a:r>
            <a:r>
              <a:rPr lang="en-ZA" altLang="en-US" sz="1400" b="1" dirty="0">
                <a:latin typeface="Rockwell" pitchFamily="18" charset="0"/>
              </a:rPr>
              <a:t> of Johannesburg</a:t>
            </a:r>
            <a:endParaRPr lang="en-US" altLang="en-US" sz="1400" b="1" dirty="0">
              <a:latin typeface="Rockwell" pitchFamily="18" charset="0"/>
            </a:endParaRPr>
          </a:p>
          <a:p>
            <a:pPr>
              <a:spcBef>
                <a:spcPts val="600"/>
              </a:spcBef>
            </a:pPr>
            <a:endParaRPr lang="en-ZA" altLang="en-US" sz="1800" b="1" dirty="0">
              <a:latin typeface="Rockwell" pitchFamily="18" charset="0"/>
            </a:endParaRPr>
          </a:p>
        </p:txBody>
      </p:sp>
      <p:pic>
        <p:nvPicPr>
          <p:cNvPr id="16388" name="Picture 2" descr="C:\Users\User\Documents\Nosi\University_of_Pretoria_Ceremonial_Sh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187166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FA23-E5A0-4637-A927-10206C30D31A}"/>
              </a:ext>
            </a:extLst>
          </p:cNvPr>
          <p:cNvSpPr>
            <a:spLocks noGrp="1"/>
          </p:cNvSpPr>
          <p:nvPr>
            <p:ph type="title"/>
          </p:nvPr>
        </p:nvSpPr>
        <p:spPr>
          <a:xfrm>
            <a:off x="683568" y="367573"/>
            <a:ext cx="7630616" cy="990600"/>
          </a:xfrm>
        </p:spPr>
        <p:txBody>
          <a:bodyPr/>
          <a:lstStyle/>
          <a:p>
            <a:pPr algn="ctr"/>
            <a:r>
              <a:rPr lang="en-US" sz="3200" dirty="0">
                <a:solidFill>
                  <a:srgbClr val="FFFF00"/>
                </a:solidFill>
                <a:latin typeface="Rockwell" pitchFamily="18" charset="0"/>
              </a:rPr>
              <a:t>Brief overview of domestic and inbound transport trends</a:t>
            </a:r>
            <a:br>
              <a:rPr lang="en-US" sz="3200" dirty="0">
                <a:solidFill>
                  <a:srgbClr val="FFFF00"/>
                </a:solidFill>
                <a:latin typeface="Rockwell" pitchFamily="18" charset="0"/>
              </a:rPr>
            </a:br>
            <a:endParaRPr lang="en-ZA" sz="1800" dirty="0">
              <a:latin typeface="Rockwell" pitchFamily="18" charset="0"/>
            </a:endParaRPr>
          </a:p>
        </p:txBody>
      </p:sp>
      <p:sp>
        <p:nvSpPr>
          <p:cNvPr id="4" name="Slide Number Placeholder 3">
            <a:extLst>
              <a:ext uri="{FF2B5EF4-FFF2-40B4-BE49-F238E27FC236}">
                <a16:creationId xmlns:a16="http://schemas.microsoft.com/office/drawing/2014/main" id="{58487B7E-DE57-4798-8211-5F2564C1A973}"/>
              </a:ext>
            </a:extLst>
          </p:cNvPr>
          <p:cNvSpPr>
            <a:spLocks noGrp="1"/>
          </p:cNvSpPr>
          <p:nvPr>
            <p:ph type="sldNum" sz="quarter" idx="10"/>
          </p:nvPr>
        </p:nvSpPr>
        <p:spPr>
          <a:xfrm>
            <a:off x="7092280" y="6309320"/>
            <a:ext cx="1828800" cy="381000"/>
          </a:xfrm>
        </p:spPr>
        <p:txBody>
          <a:bodyPr/>
          <a:lstStyle/>
          <a:p>
            <a:fld id="{A9A33B5C-8EEB-4DD4-A730-D118B075488E}" type="slidenum">
              <a:rPr lang="en-GB" altLang="en-US" smtClean="0"/>
              <a:pPr/>
              <a:t>10</a:t>
            </a:fld>
            <a:endParaRPr lang="en-GB" altLang="en-US" dirty="0"/>
          </a:p>
        </p:txBody>
      </p:sp>
      <p:sp>
        <p:nvSpPr>
          <p:cNvPr id="6" name="Rectangle 5">
            <a:extLst>
              <a:ext uri="{FF2B5EF4-FFF2-40B4-BE49-F238E27FC236}">
                <a16:creationId xmlns:a16="http://schemas.microsoft.com/office/drawing/2014/main" id="{EA216B46-EF9F-455A-9CE5-7FC2EA28F03E}"/>
              </a:ext>
            </a:extLst>
          </p:cNvPr>
          <p:cNvSpPr/>
          <p:nvPr/>
        </p:nvSpPr>
        <p:spPr>
          <a:xfrm>
            <a:off x="5868144" y="6124314"/>
            <a:ext cx="4572000" cy="276486"/>
          </a:xfrm>
          <a:prstGeom prst="rect">
            <a:avLst/>
          </a:prstGeom>
        </p:spPr>
        <p:txBody>
          <a:bodyPr>
            <a:spAutoFit/>
          </a:bodyPr>
          <a:lstStyle/>
          <a:p>
            <a:pPr>
              <a:lnSpc>
                <a:spcPct val="107000"/>
              </a:lnSpc>
              <a:spcAft>
                <a:spcPts val="800"/>
              </a:spcAft>
            </a:pPr>
            <a:r>
              <a:rPr lang="en-US" sz="1200" dirty="0" err="1">
                <a:latin typeface="Rockwell" panose="02060603020205020403" pitchFamily="18" charset="0"/>
                <a:ea typeface="Calibri" panose="020F0502020204030204" pitchFamily="34" charset="0"/>
                <a:cs typeface="Times New Roman" panose="02020603050405020304" pitchFamily="18" charset="0"/>
              </a:rPr>
              <a:t>StatsSA</a:t>
            </a:r>
            <a:r>
              <a:rPr lang="en-US" sz="1200" dirty="0">
                <a:latin typeface="Rockwell" panose="02060603020205020403" pitchFamily="18" charset="0"/>
                <a:ea typeface="Calibri" panose="020F0502020204030204" pitchFamily="34" charset="0"/>
                <a:cs typeface="Times New Roman" panose="02020603050405020304" pitchFamily="18" charset="0"/>
              </a:rPr>
              <a:t> Domestic Tourism Survey, 2019</a:t>
            </a:r>
            <a:endParaRPr lang="en-ZA" sz="1200" dirty="0">
              <a:latin typeface="Rockwell" panose="02060603020205020403"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7545C22-FBA5-401E-94AB-9EF3EAB76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5" y="2132856"/>
            <a:ext cx="4696241" cy="3387152"/>
          </a:xfrm>
          <a:prstGeom prst="rect">
            <a:avLst/>
          </a:prstGeom>
        </p:spPr>
      </p:pic>
      <p:sp>
        <p:nvSpPr>
          <p:cNvPr id="11" name="Rectangle 10">
            <a:extLst>
              <a:ext uri="{FF2B5EF4-FFF2-40B4-BE49-F238E27FC236}">
                <a16:creationId xmlns:a16="http://schemas.microsoft.com/office/drawing/2014/main" id="{D695DE0A-FD43-4ED1-8E34-E35A8558CF8E}"/>
              </a:ext>
            </a:extLst>
          </p:cNvPr>
          <p:cNvSpPr/>
          <p:nvPr/>
        </p:nvSpPr>
        <p:spPr>
          <a:xfrm>
            <a:off x="3275856" y="1358173"/>
            <a:ext cx="2878930" cy="399212"/>
          </a:xfrm>
          <a:prstGeom prst="rect">
            <a:avLst/>
          </a:prstGeom>
        </p:spPr>
        <p:txBody>
          <a:bodyPr wrap="none">
            <a:spAutoFit/>
          </a:bodyPr>
          <a:lstStyle/>
          <a:p>
            <a:pPr>
              <a:lnSpc>
                <a:spcPct val="107000"/>
              </a:lnSpc>
              <a:spcAft>
                <a:spcPts val="800"/>
              </a:spcAft>
            </a:pPr>
            <a:r>
              <a:rPr lang="en-US" sz="2000" b="1" dirty="0">
                <a:solidFill>
                  <a:schemeClr val="bg1"/>
                </a:solidFill>
                <a:latin typeface="Rockwell" panose="02060603020205020403" pitchFamily="18" charset="0"/>
                <a:ea typeface="Calibri" panose="020F0502020204030204" pitchFamily="34" charset="0"/>
                <a:cs typeface="Times New Roman" panose="02020603050405020304" pitchFamily="18" charset="0"/>
              </a:rPr>
              <a:t>Domestic Travel 2019</a:t>
            </a:r>
            <a:endParaRPr lang="en-ZA" sz="2000" b="1" dirty="0">
              <a:solidFill>
                <a:schemeClr val="bg1"/>
              </a:solidFill>
              <a:latin typeface="Rockwell" panose="02060603020205020403"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E24283C-72E0-4B95-AA9A-D003108617F2}"/>
              </a:ext>
            </a:extLst>
          </p:cNvPr>
          <p:cNvPicPr>
            <a:picLocks noChangeAspect="1"/>
          </p:cNvPicPr>
          <p:nvPr/>
        </p:nvPicPr>
        <p:blipFill>
          <a:blip r:embed="rId3"/>
          <a:stretch>
            <a:fillRect/>
          </a:stretch>
        </p:blipFill>
        <p:spPr>
          <a:xfrm>
            <a:off x="4766835" y="2564904"/>
            <a:ext cx="4351870" cy="2932309"/>
          </a:xfrm>
          <a:prstGeom prst="rect">
            <a:avLst/>
          </a:prstGeom>
        </p:spPr>
      </p:pic>
      <p:sp>
        <p:nvSpPr>
          <p:cNvPr id="8" name="Rectangle 7">
            <a:extLst>
              <a:ext uri="{FF2B5EF4-FFF2-40B4-BE49-F238E27FC236}">
                <a16:creationId xmlns:a16="http://schemas.microsoft.com/office/drawing/2014/main" id="{46CEFE1E-C4DE-4674-8B90-E2B6838A4274}"/>
              </a:ext>
            </a:extLst>
          </p:cNvPr>
          <p:cNvSpPr/>
          <p:nvPr/>
        </p:nvSpPr>
        <p:spPr>
          <a:xfrm>
            <a:off x="4748160" y="1934033"/>
            <a:ext cx="4572000" cy="537711"/>
          </a:xfrm>
          <a:prstGeom prst="rect">
            <a:avLst/>
          </a:prstGeom>
        </p:spPr>
        <p:txBody>
          <a:bodyPr>
            <a:spAutoFit/>
          </a:bodyPr>
          <a:lstStyle/>
          <a:p>
            <a:pPr algn="ctr">
              <a:lnSpc>
                <a:spcPct val="107000"/>
              </a:lnSpc>
              <a:spcAft>
                <a:spcPts val="800"/>
              </a:spcAft>
            </a:pPr>
            <a:r>
              <a:rPr lang="en-US" sz="1400" b="1" dirty="0">
                <a:solidFill>
                  <a:schemeClr val="bg1"/>
                </a:solidFill>
                <a:latin typeface="Rockwell" panose="02060603020205020403" pitchFamily="18" charset="0"/>
              </a:rPr>
              <a:t>Main purpose of most recent day trips by main mode of transport used, Jan–Dec, 2019 </a:t>
            </a:r>
            <a:endParaRPr lang="en-ZA" sz="1400" dirty="0">
              <a:solidFill>
                <a:schemeClr val="bg1"/>
              </a:solidFill>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561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707B36-172A-43F3-AADA-BC51536ED193}"/>
              </a:ext>
            </a:extLst>
          </p:cNvPr>
          <p:cNvPicPr>
            <a:picLocks noGrp="1" noChangeAspect="1"/>
          </p:cNvPicPr>
          <p:nvPr>
            <p:ph idx="1"/>
          </p:nvPr>
        </p:nvPicPr>
        <p:blipFill>
          <a:blip r:embed="rId2"/>
          <a:stretch>
            <a:fillRect/>
          </a:stretch>
        </p:blipFill>
        <p:spPr>
          <a:xfrm>
            <a:off x="0" y="933360"/>
            <a:ext cx="7107352" cy="3985333"/>
          </a:xfrm>
          <a:prstGeom prst="rect">
            <a:avLst/>
          </a:prstGeom>
        </p:spPr>
      </p:pic>
      <p:sp>
        <p:nvSpPr>
          <p:cNvPr id="4" name="Slide Number Placeholder 3">
            <a:extLst>
              <a:ext uri="{FF2B5EF4-FFF2-40B4-BE49-F238E27FC236}">
                <a16:creationId xmlns:a16="http://schemas.microsoft.com/office/drawing/2014/main" id="{A2CC9D03-F813-4298-BE8A-856EA8369FDB}"/>
              </a:ext>
            </a:extLst>
          </p:cNvPr>
          <p:cNvSpPr>
            <a:spLocks noGrp="1"/>
          </p:cNvSpPr>
          <p:nvPr>
            <p:ph type="sldNum" sz="quarter" idx="10"/>
          </p:nvPr>
        </p:nvSpPr>
        <p:spPr/>
        <p:txBody>
          <a:bodyPr/>
          <a:lstStyle/>
          <a:p>
            <a:fld id="{A9A33B5C-8EEB-4DD4-A730-D118B075488E}" type="slidenum">
              <a:rPr lang="en-GB" altLang="en-US" smtClean="0"/>
              <a:pPr/>
              <a:t>11</a:t>
            </a:fld>
            <a:endParaRPr lang="en-GB" altLang="en-US"/>
          </a:p>
        </p:txBody>
      </p:sp>
      <p:sp>
        <p:nvSpPr>
          <p:cNvPr id="6" name="Rectangle 5">
            <a:extLst>
              <a:ext uri="{FF2B5EF4-FFF2-40B4-BE49-F238E27FC236}">
                <a16:creationId xmlns:a16="http://schemas.microsoft.com/office/drawing/2014/main" id="{EE6FC1D6-6A9F-45F5-B6B1-E261DB420C26}"/>
              </a:ext>
            </a:extLst>
          </p:cNvPr>
          <p:cNvSpPr/>
          <p:nvPr/>
        </p:nvSpPr>
        <p:spPr>
          <a:xfrm>
            <a:off x="755576" y="116632"/>
            <a:ext cx="7488832" cy="646331"/>
          </a:xfrm>
          <a:prstGeom prst="rect">
            <a:avLst/>
          </a:prstGeom>
        </p:spPr>
        <p:txBody>
          <a:bodyPr wrap="square">
            <a:spAutoFit/>
          </a:bodyPr>
          <a:lstStyle/>
          <a:p>
            <a:pPr algn="ctr"/>
            <a:r>
              <a:rPr lang="en-US" sz="1800" dirty="0">
                <a:solidFill>
                  <a:schemeClr val="bg1"/>
                </a:solidFill>
                <a:latin typeface="Rockwell" panose="02060603020205020403" pitchFamily="18" charset="0"/>
              </a:rPr>
              <a:t>Overall passenger transportation: year-on-year percentage change in passenger journeys (road and rail) 2014 -</a:t>
            </a:r>
            <a:r>
              <a:rPr lang="en-US" sz="1800" b="1" dirty="0">
                <a:solidFill>
                  <a:schemeClr val="bg1"/>
                </a:solidFill>
                <a:latin typeface="Rockwell" panose="02060603020205020403" pitchFamily="18" charset="0"/>
              </a:rPr>
              <a:t>2020</a:t>
            </a:r>
            <a:endParaRPr lang="en-ZA" sz="1800" b="1" dirty="0">
              <a:solidFill>
                <a:schemeClr val="bg1"/>
              </a:solidFill>
              <a:latin typeface="Rockwell" panose="02060603020205020403" pitchFamily="18" charset="0"/>
            </a:endParaRPr>
          </a:p>
        </p:txBody>
      </p:sp>
      <p:sp>
        <p:nvSpPr>
          <p:cNvPr id="7" name="Rectangle 6">
            <a:extLst>
              <a:ext uri="{FF2B5EF4-FFF2-40B4-BE49-F238E27FC236}">
                <a16:creationId xmlns:a16="http://schemas.microsoft.com/office/drawing/2014/main" id="{DDF61C99-C4E2-4DB9-B983-B636C3E52817}"/>
              </a:ext>
            </a:extLst>
          </p:cNvPr>
          <p:cNvSpPr/>
          <p:nvPr/>
        </p:nvSpPr>
        <p:spPr>
          <a:xfrm>
            <a:off x="476683" y="5453688"/>
            <a:ext cx="8662276" cy="523220"/>
          </a:xfrm>
          <a:prstGeom prst="rect">
            <a:avLst/>
          </a:prstGeom>
        </p:spPr>
        <p:txBody>
          <a:bodyPr wrap="square">
            <a:spAutoFit/>
          </a:bodyPr>
          <a:lstStyle/>
          <a:p>
            <a:r>
              <a:rPr lang="en-US" sz="1400" dirty="0">
                <a:solidFill>
                  <a:schemeClr val="bg1"/>
                </a:solidFill>
                <a:latin typeface="Rockwell" panose="02060603020205020403" pitchFamily="18" charset="0"/>
              </a:rPr>
              <a:t>The number of passenger journeys decreased by 50,3% in 2020 compared with 2019. The corresponding income decreased by 40,8% over the same period.  </a:t>
            </a:r>
            <a:endParaRPr lang="en-ZA" dirty="0"/>
          </a:p>
        </p:txBody>
      </p:sp>
      <p:sp>
        <p:nvSpPr>
          <p:cNvPr id="2" name="Rectangle 1">
            <a:extLst>
              <a:ext uri="{FF2B5EF4-FFF2-40B4-BE49-F238E27FC236}">
                <a16:creationId xmlns:a16="http://schemas.microsoft.com/office/drawing/2014/main" id="{D5D62190-5519-4ECD-A0C8-C70C443727FB}"/>
              </a:ext>
            </a:extLst>
          </p:cNvPr>
          <p:cNvSpPr/>
          <p:nvPr/>
        </p:nvSpPr>
        <p:spPr>
          <a:xfrm>
            <a:off x="7107352" y="1412776"/>
            <a:ext cx="2088232" cy="1754326"/>
          </a:xfrm>
          <a:prstGeom prst="rect">
            <a:avLst/>
          </a:prstGeom>
        </p:spPr>
        <p:txBody>
          <a:bodyPr wrap="square">
            <a:spAutoFit/>
          </a:bodyPr>
          <a:lstStyle/>
          <a:p>
            <a:r>
              <a:rPr lang="en-US" sz="1200" dirty="0">
                <a:solidFill>
                  <a:schemeClr val="bg1"/>
                </a:solidFill>
                <a:latin typeface="Rockwell" panose="02060603020205020403" pitchFamily="18" charset="0"/>
              </a:rPr>
              <a:t>Includes:</a:t>
            </a:r>
          </a:p>
          <a:p>
            <a:r>
              <a:rPr lang="en-US" sz="1200" dirty="0">
                <a:solidFill>
                  <a:schemeClr val="bg1"/>
                </a:solidFill>
                <a:latin typeface="Rockwell" panose="02060603020205020403" pitchFamily="18" charset="0"/>
              </a:rPr>
              <a:t>Railway transport;  inter-urban bus;</a:t>
            </a:r>
          </a:p>
          <a:p>
            <a:r>
              <a:rPr lang="en-US" sz="1200" dirty="0">
                <a:solidFill>
                  <a:schemeClr val="bg1"/>
                </a:solidFill>
                <a:latin typeface="Rockwell" panose="02060603020205020403" pitchFamily="18" charset="0"/>
              </a:rPr>
              <a:t>coach passenger lines; safaris and sightseeing bus tours, metered taxis and ‘other’ passenger transport including renting of motor cars with drivers;</a:t>
            </a:r>
            <a:endParaRPr lang="en-ZA" sz="1200" dirty="0">
              <a:solidFill>
                <a:schemeClr val="bg1"/>
              </a:solidFill>
              <a:latin typeface="Rockwell" panose="02060603020205020403" pitchFamily="18" charset="0"/>
            </a:endParaRPr>
          </a:p>
        </p:txBody>
      </p:sp>
      <p:sp>
        <p:nvSpPr>
          <p:cNvPr id="3" name="Rectangle 2">
            <a:extLst>
              <a:ext uri="{FF2B5EF4-FFF2-40B4-BE49-F238E27FC236}">
                <a16:creationId xmlns:a16="http://schemas.microsoft.com/office/drawing/2014/main" id="{E209B5C9-77E2-4EA1-9DB4-E4F426761756}"/>
              </a:ext>
            </a:extLst>
          </p:cNvPr>
          <p:cNvSpPr/>
          <p:nvPr/>
        </p:nvSpPr>
        <p:spPr>
          <a:xfrm>
            <a:off x="5076056" y="6248400"/>
            <a:ext cx="4572000" cy="253916"/>
          </a:xfrm>
          <a:prstGeom prst="rect">
            <a:avLst/>
          </a:prstGeom>
        </p:spPr>
        <p:txBody>
          <a:bodyPr>
            <a:spAutoFit/>
          </a:bodyPr>
          <a:lstStyle/>
          <a:p>
            <a:r>
              <a:rPr lang="en-US" sz="1050" dirty="0" err="1"/>
              <a:t>StatsSA</a:t>
            </a:r>
            <a:r>
              <a:rPr lang="en-US" sz="1050" dirty="0"/>
              <a:t> Land transport survey, December 2020</a:t>
            </a:r>
          </a:p>
        </p:txBody>
      </p:sp>
      <p:sp>
        <p:nvSpPr>
          <p:cNvPr id="8" name="Oval 7">
            <a:extLst>
              <a:ext uri="{FF2B5EF4-FFF2-40B4-BE49-F238E27FC236}">
                <a16:creationId xmlns:a16="http://schemas.microsoft.com/office/drawing/2014/main" id="{E8DE4804-5E36-4BBB-BA34-235743D109A1}"/>
              </a:ext>
            </a:extLst>
          </p:cNvPr>
          <p:cNvSpPr/>
          <p:nvPr/>
        </p:nvSpPr>
        <p:spPr>
          <a:xfrm flipH="1" flipV="1">
            <a:off x="5868144" y="1646094"/>
            <a:ext cx="1227376" cy="2574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3439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152A-8EBF-4DDF-B292-414DD6966030}"/>
              </a:ext>
            </a:extLst>
          </p:cNvPr>
          <p:cNvSpPr>
            <a:spLocks noGrp="1"/>
          </p:cNvSpPr>
          <p:nvPr>
            <p:ph type="title"/>
          </p:nvPr>
        </p:nvSpPr>
        <p:spPr>
          <a:xfrm>
            <a:off x="1323653" y="564901"/>
            <a:ext cx="6705600" cy="574964"/>
          </a:xfrm>
        </p:spPr>
        <p:txBody>
          <a:bodyPr/>
          <a:lstStyle/>
          <a:p>
            <a:pPr algn="ctr">
              <a:lnSpc>
                <a:spcPct val="107000"/>
              </a:lnSpc>
              <a:spcAft>
                <a:spcPts val="800"/>
              </a:spcAft>
            </a:pPr>
            <a:r>
              <a:rPr lang="en-ZA" sz="2000" kern="1200" dirty="0">
                <a:latin typeface="Rockwell" panose="02060603020205020403" pitchFamily="18" charset="0"/>
                <a:cs typeface="Times New Roman" panose="02020603050405020304" pitchFamily="18" charset="0"/>
              </a:rPr>
              <a:t>Road and Air: Annual Inbound Tourists</a:t>
            </a:r>
          </a:p>
        </p:txBody>
      </p:sp>
      <p:sp>
        <p:nvSpPr>
          <p:cNvPr id="4" name="Slide Number Placeholder 3">
            <a:extLst>
              <a:ext uri="{FF2B5EF4-FFF2-40B4-BE49-F238E27FC236}">
                <a16:creationId xmlns:a16="http://schemas.microsoft.com/office/drawing/2014/main" id="{482AB201-A4AA-42CC-9338-0DCC934E66B8}"/>
              </a:ext>
            </a:extLst>
          </p:cNvPr>
          <p:cNvSpPr>
            <a:spLocks noGrp="1"/>
          </p:cNvSpPr>
          <p:nvPr>
            <p:ph type="sldNum" sz="quarter" idx="10"/>
          </p:nvPr>
        </p:nvSpPr>
        <p:spPr/>
        <p:txBody>
          <a:bodyPr/>
          <a:lstStyle/>
          <a:p>
            <a:fld id="{A9A33B5C-8EEB-4DD4-A730-D118B075488E}" type="slidenum">
              <a:rPr lang="en-GB" altLang="en-US" smtClean="0"/>
              <a:pPr/>
              <a:t>12</a:t>
            </a:fld>
            <a:endParaRPr lang="en-GB" altLang="en-US" dirty="0"/>
          </a:p>
        </p:txBody>
      </p:sp>
      <p:pic>
        <p:nvPicPr>
          <p:cNvPr id="7" name="Picture 6">
            <a:extLst>
              <a:ext uri="{FF2B5EF4-FFF2-40B4-BE49-F238E27FC236}">
                <a16:creationId xmlns:a16="http://schemas.microsoft.com/office/drawing/2014/main" id="{B0C9BE0A-AF2C-40FF-9DBB-3C6F66DCA54B}"/>
              </a:ext>
            </a:extLst>
          </p:cNvPr>
          <p:cNvPicPr>
            <a:picLocks noChangeAspect="1"/>
          </p:cNvPicPr>
          <p:nvPr/>
        </p:nvPicPr>
        <p:blipFill>
          <a:blip r:embed="rId2"/>
          <a:stretch>
            <a:fillRect/>
          </a:stretch>
        </p:blipFill>
        <p:spPr>
          <a:xfrm>
            <a:off x="4642208" y="1885987"/>
            <a:ext cx="4196992" cy="3072976"/>
          </a:xfrm>
          <a:prstGeom prst="rect">
            <a:avLst/>
          </a:prstGeom>
        </p:spPr>
      </p:pic>
      <p:pic>
        <p:nvPicPr>
          <p:cNvPr id="9" name="Picture 8">
            <a:extLst>
              <a:ext uri="{FF2B5EF4-FFF2-40B4-BE49-F238E27FC236}">
                <a16:creationId xmlns:a16="http://schemas.microsoft.com/office/drawing/2014/main" id="{BAACB436-DF72-40E1-A6D0-87E9870694C3}"/>
              </a:ext>
            </a:extLst>
          </p:cNvPr>
          <p:cNvPicPr>
            <a:picLocks noChangeAspect="1"/>
          </p:cNvPicPr>
          <p:nvPr/>
        </p:nvPicPr>
        <p:blipFill>
          <a:blip r:embed="rId3"/>
          <a:stretch>
            <a:fillRect/>
          </a:stretch>
        </p:blipFill>
        <p:spPr>
          <a:xfrm>
            <a:off x="251520" y="1885986"/>
            <a:ext cx="4250273" cy="3111988"/>
          </a:xfrm>
          <a:prstGeom prst="rect">
            <a:avLst/>
          </a:prstGeom>
        </p:spPr>
      </p:pic>
      <p:sp>
        <p:nvSpPr>
          <p:cNvPr id="10" name="TextBox 9">
            <a:extLst>
              <a:ext uri="{FF2B5EF4-FFF2-40B4-BE49-F238E27FC236}">
                <a16:creationId xmlns:a16="http://schemas.microsoft.com/office/drawing/2014/main" id="{B46C19DF-995F-4FEA-86A9-339670C07C2A}"/>
              </a:ext>
            </a:extLst>
          </p:cNvPr>
          <p:cNvSpPr txBox="1"/>
          <p:nvPr/>
        </p:nvSpPr>
        <p:spPr>
          <a:xfrm>
            <a:off x="7308304" y="6189224"/>
            <a:ext cx="1350050" cy="253916"/>
          </a:xfrm>
          <a:prstGeom prst="rect">
            <a:avLst/>
          </a:prstGeom>
          <a:noFill/>
        </p:spPr>
        <p:txBody>
          <a:bodyPr wrap="none" rtlCol="0">
            <a:spAutoFit/>
          </a:bodyPr>
          <a:lstStyle/>
          <a:p>
            <a:r>
              <a:rPr lang="en-ZA" sz="1050" dirty="0"/>
              <a:t>Source: Data StatsSA</a:t>
            </a:r>
          </a:p>
        </p:txBody>
      </p:sp>
    </p:spTree>
    <p:extLst>
      <p:ext uri="{BB962C8B-B14F-4D97-AF65-F5344CB8AC3E}">
        <p14:creationId xmlns:p14="http://schemas.microsoft.com/office/powerpoint/2010/main" val="371000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940179-EA6A-4153-8522-C540C2680107}"/>
              </a:ext>
            </a:extLst>
          </p:cNvPr>
          <p:cNvSpPr>
            <a:spLocks noGrp="1"/>
          </p:cNvSpPr>
          <p:nvPr>
            <p:ph type="sldNum" sz="quarter" idx="10"/>
          </p:nvPr>
        </p:nvSpPr>
        <p:spPr>
          <a:xfrm>
            <a:off x="6892637" y="5543551"/>
            <a:ext cx="1828800" cy="285750"/>
          </a:xfrm>
        </p:spPr>
        <p:txBody>
          <a:bodyPr/>
          <a:lstStyle/>
          <a:p>
            <a:fld id="{A9A33B5C-8EEB-4DD4-A730-D118B075488E}" type="slidenum">
              <a:rPr lang="en-GB" altLang="en-US" smtClean="0"/>
              <a:pPr/>
              <a:t>13</a:t>
            </a:fld>
            <a:endParaRPr lang="en-GB" altLang="en-US" dirty="0"/>
          </a:p>
        </p:txBody>
      </p:sp>
      <p:sp>
        <p:nvSpPr>
          <p:cNvPr id="5" name="Title 1">
            <a:extLst>
              <a:ext uri="{FF2B5EF4-FFF2-40B4-BE49-F238E27FC236}">
                <a16:creationId xmlns:a16="http://schemas.microsoft.com/office/drawing/2014/main" id="{84CDA246-CFF1-4308-808A-9A2EE156327B}"/>
              </a:ext>
            </a:extLst>
          </p:cNvPr>
          <p:cNvSpPr txBox="1">
            <a:spLocks/>
          </p:cNvSpPr>
          <p:nvPr/>
        </p:nvSpPr>
        <p:spPr bwMode="auto">
          <a:xfrm>
            <a:off x="1475656" y="473878"/>
            <a:ext cx="6705600"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100" b="1">
                <a:solidFill>
                  <a:schemeClr val="bg1"/>
                </a:solidFill>
                <a:latin typeface="+mj-lt"/>
                <a:ea typeface="+mj-ea"/>
                <a:cs typeface="+mj-cs"/>
              </a:defRPr>
            </a:lvl1pPr>
            <a:lvl2pPr algn="l" rtl="0" eaLnBrk="0" fontAlgn="base" hangingPunct="0">
              <a:spcBef>
                <a:spcPct val="0"/>
              </a:spcBef>
              <a:spcAft>
                <a:spcPct val="0"/>
              </a:spcAft>
              <a:defRPr sz="2100" b="1">
                <a:solidFill>
                  <a:schemeClr val="bg1"/>
                </a:solidFill>
                <a:latin typeface="Arial" charset="0"/>
              </a:defRPr>
            </a:lvl2pPr>
            <a:lvl3pPr algn="l" rtl="0" eaLnBrk="0" fontAlgn="base" hangingPunct="0">
              <a:spcBef>
                <a:spcPct val="0"/>
              </a:spcBef>
              <a:spcAft>
                <a:spcPct val="0"/>
              </a:spcAft>
              <a:defRPr sz="2100" b="1">
                <a:solidFill>
                  <a:schemeClr val="bg1"/>
                </a:solidFill>
                <a:latin typeface="Arial" charset="0"/>
              </a:defRPr>
            </a:lvl3pPr>
            <a:lvl4pPr algn="l" rtl="0" eaLnBrk="0" fontAlgn="base" hangingPunct="0">
              <a:spcBef>
                <a:spcPct val="0"/>
              </a:spcBef>
              <a:spcAft>
                <a:spcPct val="0"/>
              </a:spcAft>
              <a:defRPr sz="2100" b="1">
                <a:solidFill>
                  <a:schemeClr val="bg1"/>
                </a:solidFill>
                <a:latin typeface="Arial" charset="0"/>
              </a:defRPr>
            </a:lvl4pPr>
            <a:lvl5pPr algn="l" rtl="0" eaLnBrk="0" fontAlgn="base" hangingPunct="0">
              <a:spcBef>
                <a:spcPct val="0"/>
              </a:spcBef>
              <a:spcAft>
                <a:spcPct val="0"/>
              </a:spcAft>
              <a:defRPr sz="2100" b="1">
                <a:solidFill>
                  <a:schemeClr val="bg1"/>
                </a:solidFill>
                <a:latin typeface="Arial" charset="0"/>
              </a:defRPr>
            </a:lvl5pPr>
            <a:lvl6pPr marL="457200" algn="l" rtl="0" fontAlgn="base">
              <a:spcBef>
                <a:spcPct val="0"/>
              </a:spcBef>
              <a:spcAft>
                <a:spcPct val="0"/>
              </a:spcAft>
              <a:defRPr sz="2100" b="1">
                <a:solidFill>
                  <a:schemeClr val="bg1"/>
                </a:solidFill>
                <a:latin typeface="Arial" charset="0"/>
              </a:defRPr>
            </a:lvl6pPr>
            <a:lvl7pPr marL="914400" algn="l" rtl="0" fontAlgn="base">
              <a:spcBef>
                <a:spcPct val="0"/>
              </a:spcBef>
              <a:spcAft>
                <a:spcPct val="0"/>
              </a:spcAft>
              <a:defRPr sz="2100" b="1">
                <a:solidFill>
                  <a:schemeClr val="bg1"/>
                </a:solidFill>
                <a:latin typeface="Arial" charset="0"/>
              </a:defRPr>
            </a:lvl7pPr>
            <a:lvl8pPr marL="1371600" algn="l" rtl="0" fontAlgn="base">
              <a:spcBef>
                <a:spcPct val="0"/>
              </a:spcBef>
              <a:spcAft>
                <a:spcPct val="0"/>
              </a:spcAft>
              <a:defRPr sz="2100" b="1">
                <a:solidFill>
                  <a:schemeClr val="bg1"/>
                </a:solidFill>
                <a:latin typeface="Arial" charset="0"/>
              </a:defRPr>
            </a:lvl8pPr>
            <a:lvl9pPr marL="1828800" algn="l" rtl="0" fontAlgn="base">
              <a:spcBef>
                <a:spcPct val="0"/>
              </a:spcBef>
              <a:spcAft>
                <a:spcPct val="0"/>
              </a:spcAft>
              <a:defRPr sz="2100" b="1">
                <a:solidFill>
                  <a:schemeClr val="bg1"/>
                </a:solidFill>
                <a:latin typeface="Arial" charset="0"/>
              </a:defRPr>
            </a:lvl9pPr>
          </a:lstStyle>
          <a:p>
            <a:pPr algn="ctr">
              <a:lnSpc>
                <a:spcPct val="107000"/>
              </a:lnSpc>
              <a:spcAft>
                <a:spcPts val="800"/>
              </a:spcAft>
            </a:pPr>
            <a:r>
              <a:rPr lang="en-ZA" sz="2000" dirty="0">
                <a:latin typeface="Rockwell" panose="02060603020205020403" pitchFamily="18" charset="0"/>
                <a:cs typeface="Times New Roman" panose="02020603050405020304" pitchFamily="18" charset="0"/>
              </a:rPr>
              <a:t>Road and Air: Monthly Inbound Tourists</a:t>
            </a:r>
          </a:p>
        </p:txBody>
      </p:sp>
      <p:pic>
        <p:nvPicPr>
          <p:cNvPr id="6" name="Picture 5">
            <a:extLst>
              <a:ext uri="{FF2B5EF4-FFF2-40B4-BE49-F238E27FC236}">
                <a16:creationId xmlns:a16="http://schemas.microsoft.com/office/drawing/2014/main" id="{DC96297D-DC99-4B3F-815A-68AC72536D8D}"/>
              </a:ext>
            </a:extLst>
          </p:cNvPr>
          <p:cNvPicPr>
            <a:picLocks noChangeAspect="1"/>
          </p:cNvPicPr>
          <p:nvPr/>
        </p:nvPicPr>
        <p:blipFill>
          <a:blip r:embed="rId2"/>
          <a:stretch>
            <a:fillRect/>
          </a:stretch>
        </p:blipFill>
        <p:spPr>
          <a:xfrm>
            <a:off x="167337" y="1453945"/>
            <a:ext cx="5286987" cy="4057584"/>
          </a:xfrm>
          <a:prstGeom prst="rect">
            <a:avLst/>
          </a:prstGeom>
        </p:spPr>
      </p:pic>
      <p:sp>
        <p:nvSpPr>
          <p:cNvPr id="7" name="TextBox 6">
            <a:extLst>
              <a:ext uri="{FF2B5EF4-FFF2-40B4-BE49-F238E27FC236}">
                <a16:creationId xmlns:a16="http://schemas.microsoft.com/office/drawing/2014/main" id="{EBF22946-30ED-46AE-B0D2-02221F4BBF65}"/>
              </a:ext>
            </a:extLst>
          </p:cNvPr>
          <p:cNvSpPr txBox="1"/>
          <p:nvPr/>
        </p:nvSpPr>
        <p:spPr>
          <a:xfrm>
            <a:off x="5364088" y="2132856"/>
            <a:ext cx="3612575" cy="1754326"/>
          </a:xfrm>
          <a:prstGeom prst="rect">
            <a:avLst/>
          </a:prstGeom>
          <a:noFill/>
        </p:spPr>
        <p:txBody>
          <a:bodyPr wrap="square" rtlCol="0">
            <a:spAutoFit/>
          </a:bodyPr>
          <a:lstStyle/>
          <a:p>
            <a:pPr marL="201216" indent="-201216">
              <a:buFont typeface="Arial" panose="020B0604020202020204" pitchFamily="34" charset="0"/>
              <a:buChar char="•"/>
            </a:pPr>
            <a:r>
              <a:rPr lang="en-ZA" sz="1200" dirty="0">
                <a:solidFill>
                  <a:schemeClr val="bg1"/>
                </a:solidFill>
              </a:rPr>
              <a:t>Inbound road tourists are substantially more than air inbound tourists. </a:t>
            </a:r>
          </a:p>
          <a:p>
            <a:pPr marL="201216" indent="-201216">
              <a:buFont typeface="Arial" panose="020B0604020202020204" pitchFamily="34" charset="0"/>
              <a:buChar char="•"/>
            </a:pPr>
            <a:r>
              <a:rPr lang="en-ZA" sz="1200" dirty="0">
                <a:solidFill>
                  <a:schemeClr val="bg1"/>
                </a:solidFill>
              </a:rPr>
              <a:t>Both Road and Air Inbound Tourists Arrivals </a:t>
            </a:r>
          </a:p>
          <a:p>
            <a:pPr marL="201216" indent="-201216"/>
            <a:r>
              <a:rPr lang="en-ZA" sz="1200" dirty="0">
                <a:solidFill>
                  <a:schemeClr val="bg1"/>
                </a:solidFill>
              </a:rPr>
              <a:t>     demonstrate substantial variation in monthly seasonal trends. </a:t>
            </a:r>
          </a:p>
          <a:p>
            <a:pPr marL="214313" indent="-214313">
              <a:buFont typeface="Arial" panose="020B0604020202020204" pitchFamily="34" charset="0"/>
              <a:buChar char="•"/>
            </a:pPr>
            <a:r>
              <a:rPr lang="en-ZA" sz="1200" dirty="0">
                <a:solidFill>
                  <a:schemeClr val="bg1"/>
                </a:solidFill>
              </a:rPr>
              <a:t>However the monthly trends differ between modes of transport.</a:t>
            </a:r>
          </a:p>
          <a:p>
            <a:pPr marL="214313" indent="-214313">
              <a:buFont typeface="Arial" panose="020B0604020202020204" pitchFamily="34" charset="0"/>
              <a:buChar char="•"/>
            </a:pPr>
            <a:r>
              <a:rPr lang="en-ZA" sz="1200" dirty="0">
                <a:solidFill>
                  <a:schemeClr val="bg1"/>
                </a:solidFill>
              </a:rPr>
              <a:t>Both experienced a substantial decline as a result of COVID19 travel restrictions.</a:t>
            </a:r>
          </a:p>
        </p:txBody>
      </p:sp>
      <p:sp>
        <p:nvSpPr>
          <p:cNvPr id="8" name="TextBox 7">
            <a:extLst>
              <a:ext uri="{FF2B5EF4-FFF2-40B4-BE49-F238E27FC236}">
                <a16:creationId xmlns:a16="http://schemas.microsoft.com/office/drawing/2014/main" id="{89D1FE24-4AE4-4788-8763-C61B1478062B}"/>
              </a:ext>
            </a:extLst>
          </p:cNvPr>
          <p:cNvSpPr txBox="1"/>
          <p:nvPr/>
        </p:nvSpPr>
        <p:spPr>
          <a:xfrm>
            <a:off x="7308304" y="6189224"/>
            <a:ext cx="1350050" cy="253916"/>
          </a:xfrm>
          <a:prstGeom prst="rect">
            <a:avLst/>
          </a:prstGeom>
          <a:noFill/>
        </p:spPr>
        <p:txBody>
          <a:bodyPr wrap="none" rtlCol="0">
            <a:spAutoFit/>
          </a:bodyPr>
          <a:lstStyle/>
          <a:p>
            <a:r>
              <a:rPr lang="en-ZA" sz="1050" dirty="0"/>
              <a:t>Source: Data StatsSA</a:t>
            </a:r>
          </a:p>
        </p:txBody>
      </p:sp>
    </p:spTree>
    <p:extLst>
      <p:ext uri="{BB962C8B-B14F-4D97-AF65-F5344CB8AC3E}">
        <p14:creationId xmlns:p14="http://schemas.microsoft.com/office/powerpoint/2010/main" val="113593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84D2-53BA-43D5-81F0-AB8DE5739D4B}"/>
              </a:ext>
            </a:extLst>
          </p:cNvPr>
          <p:cNvSpPr>
            <a:spLocks noGrp="1"/>
          </p:cNvSpPr>
          <p:nvPr>
            <p:ph type="title"/>
          </p:nvPr>
        </p:nvSpPr>
        <p:spPr>
          <a:xfrm>
            <a:off x="806314" y="721338"/>
            <a:ext cx="7841673" cy="285750"/>
          </a:xfrm>
        </p:spPr>
        <p:txBody>
          <a:bodyPr/>
          <a:lstStyle/>
          <a:p>
            <a:pPr algn="ctr"/>
            <a:r>
              <a:rPr lang="en-ZA" sz="2000" kern="1200" dirty="0">
                <a:latin typeface="Rockwell" panose="02060603020205020403" pitchFamily="18" charset="0"/>
                <a:cs typeface="Times New Roman" panose="02020603050405020304" pitchFamily="18" charset="0"/>
              </a:rPr>
              <a:t>Road: Country of Origin of Inbound Tourists and Annual Increases</a:t>
            </a:r>
          </a:p>
        </p:txBody>
      </p:sp>
      <p:sp>
        <p:nvSpPr>
          <p:cNvPr id="4" name="Slide Number Placeholder 3">
            <a:extLst>
              <a:ext uri="{FF2B5EF4-FFF2-40B4-BE49-F238E27FC236}">
                <a16:creationId xmlns:a16="http://schemas.microsoft.com/office/drawing/2014/main" id="{FF12225A-6C01-42B7-90A9-04E005A464FC}"/>
              </a:ext>
            </a:extLst>
          </p:cNvPr>
          <p:cNvSpPr>
            <a:spLocks noGrp="1"/>
          </p:cNvSpPr>
          <p:nvPr>
            <p:ph type="sldNum" sz="quarter" idx="10"/>
          </p:nvPr>
        </p:nvSpPr>
        <p:spPr/>
        <p:txBody>
          <a:bodyPr/>
          <a:lstStyle/>
          <a:p>
            <a:fld id="{A9A33B5C-8EEB-4DD4-A730-D118B075488E}" type="slidenum">
              <a:rPr lang="en-GB" altLang="en-US" smtClean="0"/>
              <a:pPr/>
              <a:t>14</a:t>
            </a:fld>
            <a:endParaRPr lang="en-GB" altLang="en-US" dirty="0"/>
          </a:p>
        </p:txBody>
      </p:sp>
      <p:pic>
        <p:nvPicPr>
          <p:cNvPr id="5" name="Picture 4">
            <a:extLst>
              <a:ext uri="{FF2B5EF4-FFF2-40B4-BE49-F238E27FC236}">
                <a16:creationId xmlns:a16="http://schemas.microsoft.com/office/drawing/2014/main" id="{1CC1B043-E413-4BA8-90A6-9C669F861620}"/>
              </a:ext>
            </a:extLst>
          </p:cNvPr>
          <p:cNvPicPr>
            <a:picLocks noChangeAspect="1"/>
          </p:cNvPicPr>
          <p:nvPr/>
        </p:nvPicPr>
        <p:blipFill>
          <a:blip r:embed="rId2"/>
          <a:stretch>
            <a:fillRect/>
          </a:stretch>
        </p:blipFill>
        <p:spPr>
          <a:xfrm>
            <a:off x="24408" y="1696992"/>
            <a:ext cx="4331568" cy="2899372"/>
          </a:xfrm>
          <a:prstGeom prst="rect">
            <a:avLst/>
          </a:prstGeom>
        </p:spPr>
      </p:pic>
      <p:pic>
        <p:nvPicPr>
          <p:cNvPr id="6" name="Picture 5">
            <a:extLst>
              <a:ext uri="{FF2B5EF4-FFF2-40B4-BE49-F238E27FC236}">
                <a16:creationId xmlns:a16="http://schemas.microsoft.com/office/drawing/2014/main" id="{93580D12-1981-43AB-9880-F9F6FD93872D}"/>
              </a:ext>
            </a:extLst>
          </p:cNvPr>
          <p:cNvPicPr>
            <a:picLocks noChangeAspect="1"/>
          </p:cNvPicPr>
          <p:nvPr/>
        </p:nvPicPr>
        <p:blipFill>
          <a:blip r:embed="rId3"/>
          <a:stretch>
            <a:fillRect/>
          </a:stretch>
        </p:blipFill>
        <p:spPr>
          <a:xfrm>
            <a:off x="4468091" y="1696992"/>
            <a:ext cx="4548196" cy="2884136"/>
          </a:xfrm>
          <a:prstGeom prst="rect">
            <a:avLst/>
          </a:prstGeom>
        </p:spPr>
      </p:pic>
      <p:sp>
        <p:nvSpPr>
          <p:cNvPr id="8" name="TextBox 7">
            <a:extLst>
              <a:ext uri="{FF2B5EF4-FFF2-40B4-BE49-F238E27FC236}">
                <a16:creationId xmlns:a16="http://schemas.microsoft.com/office/drawing/2014/main" id="{6948A673-9006-4A01-A63B-7FE6B1CBED01}"/>
              </a:ext>
            </a:extLst>
          </p:cNvPr>
          <p:cNvSpPr txBox="1"/>
          <p:nvPr/>
        </p:nvSpPr>
        <p:spPr>
          <a:xfrm>
            <a:off x="7308304" y="6189224"/>
            <a:ext cx="1350050" cy="253916"/>
          </a:xfrm>
          <a:prstGeom prst="rect">
            <a:avLst/>
          </a:prstGeom>
          <a:noFill/>
        </p:spPr>
        <p:txBody>
          <a:bodyPr wrap="none" rtlCol="0">
            <a:spAutoFit/>
          </a:bodyPr>
          <a:lstStyle/>
          <a:p>
            <a:r>
              <a:rPr lang="en-ZA" sz="1050" dirty="0"/>
              <a:t>Source: Data StatsSA</a:t>
            </a:r>
          </a:p>
        </p:txBody>
      </p:sp>
    </p:spTree>
    <p:extLst>
      <p:ext uri="{BB962C8B-B14F-4D97-AF65-F5344CB8AC3E}">
        <p14:creationId xmlns:p14="http://schemas.microsoft.com/office/powerpoint/2010/main" val="304112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83C01-0CA9-4125-A5AA-3621F1C54B3A}"/>
              </a:ext>
            </a:extLst>
          </p:cNvPr>
          <p:cNvSpPr>
            <a:spLocks noGrp="1"/>
          </p:cNvSpPr>
          <p:nvPr>
            <p:ph idx="1"/>
          </p:nvPr>
        </p:nvSpPr>
        <p:spPr>
          <a:xfrm>
            <a:off x="827584" y="620688"/>
            <a:ext cx="7704856" cy="4648200"/>
          </a:xfrm>
        </p:spPr>
        <p:txBody>
          <a:bodyPr/>
          <a:lstStyle/>
          <a:p>
            <a:pPr marL="0" indent="0" eaLnBrk="1" fontAlgn="t" hangingPunct="1">
              <a:buNone/>
            </a:pPr>
            <a:r>
              <a:rPr lang="en-US" sz="2400" dirty="0">
                <a:latin typeface="Rockwell" panose="02060603020205020403" pitchFamily="18" charset="0"/>
              </a:rPr>
              <a:t>Against this background we asked three questions pertaining to different modes (aviation, car rental, bus/coach industry):</a:t>
            </a:r>
          </a:p>
          <a:p>
            <a:pPr eaLnBrk="1" fontAlgn="t" hangingPunct="1"/>
            <a:endParaRPr lang="en-US" sz="2400" dirty="0">
              <a:latin typeface="Rockwell" panose="02060603020205020403" pitchFamily="18" charset="0"/>
            </a:endParaRPr>
          </a:p>
          <a:p>
            <a:pPr eaLnBrk="1" fontAlgn="t" hangingPunct="1">
              <a:buFont typeface="+mj-lt"/>
              <a:buAutoNum type="arabicPeriod"/>
            </a:pPr>
            <a:r>
              <a:rPr lang="en-US" sz="2400" dirty="0">
                <a:latin typeface="Rockwell" panose="02060603020205020403" pitchFamily="18" charset="0"/>
              </a:rPr>
              <a:t>How did each do pre-</a:t>
            </a:r>
            <a:r>
              <a:rPr lang="en-US" sz="2400" dirty="0" err="1">
                <a:latin typeface="Rockwell" panose="02060603020205020403" pitchFamily="18" charset="0"/>
              </a:rPr>
              <a:t>Covid</a:t>
            </a:r>
            <a:r>
              <a:rPr lang="en-US" sz="2400" dirty="0">
                <a:latin typeface="Rockwell" panose="02060603020205020403" pitchFamily="18" charset="0"/>
              </a:rPr>
              <a:t>?</a:t>
            </a:r>
            <a:endParaRPr lang="en-ZA" sz="2400" dirty="0">
              <a:latin typeface="Rockwell" panose="02060603020205020403" pitchFamily="18" charset="0"/>
            </a:endParaRPr>
          </a:p>
          <a:p>
            <a:pPr eaLnBrk="1" fontAlgn="t" hangingPunct="1">
              <a:buFont typeface="+mj-lt"/>
              <a:buAutoNum type="arabicPeriod"/>
            </a:pPr>
            <a:endParaRPr lang="en-US" sz="2400" dirty="0">
              <a:latin typeface="Rockwell" panose="02060603020205020403" pitchFamily="18" charset="0"/>
            </a:endParaRPr>
          </a:p>
          <a:p>
            <a:pPr eaLnBrk="1" fontAlgn="t" hangingPunct="1">
              <a:buFont typeface="+mj-lt"/>
              <a:buAutoNum type="arabicPeriod"/>
            </a:pPr>
            <a:r>
              <a:rPr lang="en-US" sz="2400" dirty="0">
                <a:latin typeface="Rockwell" panose="02060603020205020403" pitchFamily="18" charset="0"/>
              </a:rPr>
              <a:t>How are they doing currently?</a:t>
            </a:r>
            <a:endParaRPr lang="en-ZA" sz="2400" dirty="0">
              <a:latin typeface="Rockwell" panose="02060603020205020403" pitchFamily="18" charset="0"/>
            </a:endParaRPr>
          </a:p>
          <a:p>
            <a:pPr eaLnBrk="1" fontAlgn="t" hangingPunct="1">
              <a:buFont typeface="+mj-lt"/>
              <a:buAutoNum type="arabicPeriod"/>
            </a:pPr>
            <a:endParaRPr lang="en-US" sz="2400" dirty="0">
              <a:latin typeface="Rockwell" panose="02060603020205020403" pitchFamily="18" charset="0"/>
            </a:endParaRPr>
          </a:p>
          <a:p>
            <a:pPr eaLnBrk="1" fontAlgn="t" hangingPunct="1">
              <a:buFont typeface="+mj-lt"/>
              <a:buAutoNum type="arabicPeriod"/>
            </a:pPr>
            <a:r>
              <a:rPr lang="en-US" sz="2400" dirty="0">
                <a:latin typeface="Rockwell" panose="02060603020205020403" pitchFamily="18" charset="0"/>
              </a:rPr>
              <a:t>What to expect post-</a:t>
            </a:r>
            <a:r>
              <a:rPr lang="en-US" sz="2400" dirty="0" err="1">
                <a:latin typeface="Rockwell" panose="02060603020205020403" pitchFamily="18" charset="0"/>
              </a:rPr>
              <a:t>Covid</a:t>
            </a:r>
            <a:r>
              <a:rPr lang="en-US" sz="2400" dirty="0">
                <a:latin typeface="Rockwell" panose="02060603020205020403" pitchFamily="18" charset="0"/>
              </a:rPr>
              <a:t>?</a:t>
            </a:r>
          </a:p>
          <a:p>
            <a:pPr eaLnBrk="1" fontAlgn="t" hangingPunct="1">
              <a:buFont typeface="+mj-lt"/>
              <a:buAutoNum type="arabicPeriod"/>
            </a:pPr>
            <a:endParaRPr lang="en-US" sz="2400" dirty="0">
              <a:latin typeface="Rockwell" panose="02060603020205020403" pitchFamily="18" charset="0"/>
            </a:endParaRPr>
          </a:p>
          <a:p>
            <a:endParaRPr lang="en-ZA" dirty="0"/>
          </a:p>
        </p:txBody>
      </p:sp>
      <p:sp>
        <p:nvSpPr>
          <p:cNvPr id="4" name="Slide Number Placeholder 3">
            <a:extLst>
              <a:ext uri="{FF2B5EF4-FFF2-40B4-BE49-F238E27FC236}">
                <a16:creationId xmlns:a16="http://schemas.microsoft.com/office/drawing/2014/main" id="{64452D46-A1AE-482E-8413-F8147F4B6300}"/>
              </a:ext>
            </a:extLst>
          </p:cNvPr>
          <p:cNvSpPr>
            <a:spLocks noGrp="1"/>
          </p:cNvSpPr>
          <p:nvPr>
            <p:ph type="sldNum" sz="quarter" idx="10"/>
          </p:nvPr>
        </p:nvSpPr>
        <p:spPr/>
        <p:txBody>
          <a:bodyPr/>
          <a:lstStyle/>
          <a:p>
            <a:fld id="{A9A33B5C-8EEB-4DD4-A730-D118B075488E}" type="slidenum">
              <a:rPr lang="en-GB" altLang="en-US" smtClean="0"/>
              <a:pPr/>
              <a:t>15</a:t>
            </a:fld>
            <a:endParaRPr lang="en-GB" altLang="en-US"/>
          </a:p>
        </p:txBody>
      </p:sp>
    </p:spTree>
    <p:extLst>
      <p:ext uri="{BB962C8B-B14F-4D97-AF65-F5344CB8AC3E}">
        <p14:creationId xmlns:p14="http://schemas.microsoft.com/office/powerpoint/2010/main" val="207205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35" y="873297"/>
            <a:ext cx="8908331" cy="514703"/>
          </a:xfrm>
        </p:spPr>
        <p:txBody>
          <a:bodyPr/>
          <a:lstStyle/>
          <a:p>
            <a:pPr algn="ctr"/>
            <a:r>
              <a:rPr lang="en-US" b="0" dirty="0">
                <a:latin typeface="Rockwell" panose="02060603020205020403" pitchFamily="18" charset="0"/>
              </a:rPr>
              <a:t>Destinations with travel restrictions for international tourism on</a:t>
            </a:r>
            <a:br>
              <a:rPr lang="en-US" b="0" dirty="0">
                <a:latin typeface="Rockwell" panose="02060603020205020403" pitchFamily="18" charset="0"/>
              </a:rPr>
            </a:br>
            <a:r>
              <a:rPr lang="en-US" b="0" dirty="0">
                <a:latin typeface="Rockwell" panose="02060603020205020403" pitchFamily="18" charset="0"/>
              </a:rPr>
              <a:t>1 February 20</a:t>
            </a:r>
            <a:r>
              <a:rPr lang="en-US" b="0" dirty="0">
                <a:latin typeface="AvenirLTStd-Heavy"/>
              </a:rPr>
              <a:t>21</a:t>
            </a:r>
            <a:endParaRPr lang="en-ZA" sz="3300" dirty="0">
              <a:latin typeface="Rockwell" pitchFamily="18" charset="0"/>
            </a:endParaRPr>
          </a:p>
        </p:txBody>
      </p:sp>
      <p:sp>
        <p:nvSpPr>
          <p:cNvPr id="6" name="Content Placeholder 5"/>
          <p:cNvSpPr>
            <a:spLocks noGrp="1"/>
          </p:cNvSpPr>
          <p:nvPr>
            <p:ph idx="1"/>
          </p:nvPr>
        </p:nvSpPr>
        <p:spPr>
          <a:xfrm>
            <a:off x="1655676" y="1538790"/>
            <a:ext cx="6000072" cy="3617865"/>
          </a:xfrm>
          <a:ln w="38100">
            <a:solidFill>
              <a:srgbClr val="FFFF00"/>
            </a:solidFill>
          </a:ln>
        </p:spPr>
        <p:txBody>
          <a:bodyPr/>
          <a:lstStyle/>
          <a:p>
            <a:pPr>
              <a:buFont typeface="+mj-lt"/>
              <a:buAutoNum type="arabicPeriod"/>
            </a:pPr>
            <a:endParaRPr lang="en-ZA" sz="1425" dirty="0">
              <a:latin typeface="Rockwell" panose="02060603020205020403" pitchFamily="18" charset="0"/>
            </a:endParaRPr>
          </a:p>
          <a:p>
            <a:pPr marL="0" indent="0">
              <a:buNone/>
            </a:pPr>
            <a:endParaRPr lang="en-US" sz="1425" kern="1200" dirty="0">
              <a:latin typeface="Rockwell" panose="02060603020205020403" pitchFamily="18" charset="0"/>
            </a:endParaRPr>
          </a:p>
          <a:p>
            <a:pPr marL="0" indent="0">
              <a:buNone/>
            </a:pPr>
            <a:endParaRPr lang="en-ZA" sz="1425" kern="1200" dirty="0">
              <a:latin typeface="Rockwell" panose="02060603020205020403" pitchFamily="18" charset="0"/>
            </a:endParaRPr>
          </a:p>
        </p:txBody>
      </p:sp>
      <p:sp>
        <p:nvSpPr>
          <p:cNvPr id="4" name="Slide Number Placeholder 3"/>
          <p:cNvSpPr>
            <a:spLocks noGrp="1"/>
          </p:cNvSpPr>
          <p:nvPr>
            <p:ph type="sldNum" sz="quarter" idx="10"/>
          </p:nvPr>
        </p:nvSpPr>
        <p:spPr/>
        <p:txBody>
          <a:bodyPr/>
          <a:lstStyle/>
          <a:p>
            <a:pPr fontAlgn="base">
              <a:spcBef>
                <a:spcPct val="0"/>
              </a:spcBef>
              <a:spcAft>
                <a:spcPct val="0"/>
              </a:spcAft>
            </a:pPr>
            <a:fld id="{A9A33B5C-8EEB-4DD4-A730-D118B075488E}" type="slidenum">
              <a:rPr lang="en-GB" altLang="en-US"/>
              <a:pPr fontAlgn="base">
                <a:spcBef>
                  <a:spcPct val="0"/>
                </a:spcBef>
                <a:spcAft>
                  <a:spcPct val="0"/>
                </a:spcAft>
              </a:pPr>
              <a:t>16</a:t>
            </a:fld>
            <a:endParaRPr lang="en-GB" altLang="en-US" dirty="0"/>
          </a:p>
        </p:txBody>
      </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5CE7776E-DF39-4A4C-A13A-2C34D68ACBEA}"/>
                  </a:ext>
                </a:extLst>
              </p14:cNvPr>
              <p14:cNvContentPartPr/>
              <p14:nvPr/>
            </p14:nvContentPartPr>
            <p14:xfrm>
              <a:off x="9823128" y="2410865"/>
              <a:ext cx="270" cy="270"/>
            </p14:xfrm>
          </p:contentPart>
        </mc:Choice>
        <mc:Fallback xmlns="">
          <p:pic>
            <p:nvPicPr>
              <p:cNvPr id="17" name="Ink 16">
                <a:extLst>
                  <a:ext uri="{FF2B5EF4-FFF2-40B4-BE49-F238E27FC236}">
                    <a16:creationId xmlns:a16="http://schemas.microsoft.com/office/drawing/2014/main" id="{5CE7776E-DF39-4A4C-A13A-2C34D68ACBEA}"/>
                  </a:ext>
                </a:extLst>
              </p:cNvPr>
              <p:cNvPicPr/>
              <p:nvPr/>
            </p:nvPicPr>
            <p:blipFill>
              <a:blip r:embed="rId3"/>
              <a:stretch>
                <a:fillRect/>
              </a:stretch>
            </p:blipFill>
            <p:spPr>
              <a:xfrm>
                <a:off x="9816378" y="2404115"/>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1BF99BA9-9059-42B7-A415-F77163B0ED84}"/>
                  </a:ext>
                </a:extLst>
              </p14:cNvPr>
              <p14:cNvContentPartPr/>
              <p14:nvPr/>
            </p14:nvContentPartPr>
            <p14:xfrm>
              <a:off x="5568918" y="2695445"/>
              <a:ext cx="270" cy="270"/>
            </p14:xfrm>
          </p:contentPart>
        </mc:Choice>
        <mc:Fallback xmlns="">
          <p:pic>
            <p:nvPicPr>
              <p:cNvPr id="18" name="Ink 17">
                <a:extLst>
                  <a:ext uri="{FF2B5EF4-FFF2-40B4-BE49-F238E27FC236}">
                    <a16:creationId xmlns:a16="http://schemas.microsoft.com/office/drawing/2014/main" id="{1BF99BA9-9059-42B7-A415-F77163B0ED84}"/>
                  </a:ext>
                </a:extLst>
              </p:cNvPr>
              <p:cNvPicPr/>
              <p:nvPr/>
            </p:nvPicPr>
            <p:blipFill>
              <a:blip r:embed="rId3"/>
              <a:stretch>
                <a:fillRect/>
              </a:stretch>
            </p:blipFill>
            <p:spPr>
              <a:xfrm>
                <a:off x="5562168" y="2688695"/>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0F60C257-EB29-4E36-9FE6-CD677D5E8C48}"/>
                  </a:ext>
                </a:extLst>
              </p14:cNvPr>
              <p14:cNvContentPartPr/>
              <p14:nvPr/>
            </p14:nvContentPartPr>
            <p14:xfrm>
              <a:off x="4101198" y="2231855"/>
              <a:ext cx="270" cy="270"/>
            </p14:xfrm>
          </p:contentPart>
        </mc:Choice>
        <mc:Fallback xmlns="">
          <p:pic>
            <p:nvPicPr>
              <p:cNvPr id="19" name="Ink 18">
                <a:extLst>
                  <a:ext uri="{FF2B5EF4-FFF2-40B4-BE49-F238E27FC236}">
                    <a16:creationId xmlns:a16="http://schemas.microsoft.com/office/drawing/2014/main" id="{0F60C257-EB29-4E36-9FE6-CD677D5E8C48}"/>
                  </a:ext>
                </a:extLst>
              </p:cNvPr>
              <p:cNvPicPr/>
              <p:nvPr/>
            </p:nvPicPr>
            <p:blipFill>
              <a:blip r:embed="rId3"/>
              <a:stretch>
                <a:fillRect/>
              </a:stretch>
            </p:blipFill>
            <p:spPr>
              <a:xfrm>
                <a:off x="4094448" y="2225105"/>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9D5AC153-9A37-469A-A277-1FA79A882793}"/>
                  </a:ext>
                </a:extLst>
              </p14:cNvPr>
              <p14:cNvContentPartPr/>
              <p14:nvPr/>
            </p14:nvContentPartPr>
            <p14:xfrm>
              <a:off x="-318252" y="3649625"/>
              <a:ext cx="270" cy="270"/>
            </p14:xfrm>
          </p:contentPart>
        </mc:Choice>
        <mc:Fallback xmlns="">
          <p:pic>
            <p:nvPicPr>
              <p:cNvPr id="20" name="Ink 19">
                <a:extLst>
                  <a:ext uri="{FF2B5EF4-FFF2-40B4-BE49-F238E27FC236}">
                    <a16:creationId xmlns:a16="http://schemas.microsoft.com/office/drawing/2014/main" id="{9D5AC153-9A37-469A-A277-1FA79A882793}"/>
                  </a:ext>
                </a:extLst>
              </p:cNvPr>
              <p:cNvPicPr/>
              <p:nvPr/>
            </p:nvPicPr>
            <p:blipFill>
              <a:blip r:embed="rId3"/>
              <a:stretch>
                <a:fillRect/>
              </a:stretch>
            </p:blipFill>
            <p:spPr>
              <a:xfrm>
                <a:off x="-325002" y="3642875"/>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4B2A1038-2B2F-4ADB-AC71-1651D9876F80}"/>
                  </a:ext>
                </a:extLst>
              </p14:cNvPr>
              <p14:cNvContentPartPr/>
              <p14:nvPr/>
            </p14:nvContentPartPr>
            <p14:xfrm>
              <a:off x="-1410402" y="2048255"/>
              <a:ext cx="48600" cy="26460"/>
            </p14:xfrm>
          </p:contentPart>
        </mc:Choice>
        <mc:Fallback xmlns="">
          <p:pic>
            <p:nvPicPr>
              <p:cNvPr id="24" name="Ink 23">
                <a:extLst>
                  <a:ext uri="{FF2B5EF4-FFF2-40B4-BE49-F238E27FC236}">
                    <a16:creationId xmlns:a16="http://schemas.microsoft.com/office/drawing/2014/main" id="{4B2A1038-2B2F-4ADB-AC71-1651D9876F80}"/>
                  </a:ext>
                </a:extLst>
              </p:cNvPr>
              <p:cNvPicPr/>
              <p:nvPr/>
            </p:nvPicPr>
            <p:blipFill>
              <a:blip r:embed="rId8"/>
              <a:stretch>
                <a:fillRect/>
              </a:stretch>
            </p:blipFill>
            <p:spPr>
              <a:xfrm>
                <a:off x="-1419402" y="2039316"/>
                <a:ext cx="66240" cy="439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692FB599-BFA3-481A-9A53-B32F934EC337}"/>
                  </a:ext>
                </a:extLst>
              </p14:cNvPr>
              <p14:cNvContentPartPr/>
              <p14:nvPr/>
            </p14:nvContentPartPr>
            <p14:xfrm>
              <a:off x="-251472" y="896165"/>
              <a:ext cx="8970210" cy="1102950"/>
            </p14:xfrm>
          </p:contentPart>
        </mc:Choice>
        <mc:Fallback xmlns="">
          <p:pic>
            <p:nvPicPr>
              <p:cNvPr id="26" name="Ink 25">
                <a:extLst>
                  <a:ext uri="{FF2B5EF4-FFF2-40B4-BE49-F238E27FC236}">
                    <a16:creationId xmlns:a16="http://schemas.microsoft.com/office/drawing/2014/main" id="{692FB599-BFA3-481A-9A53-B32F934EC337}"/>
                  </a:ext>
                </a:extLst>
              </p:cNvPr>
              <p:cNvPicPr/>
              <p:nvPr/>
            </p:nvPicPr>
            <p:blipFill>
              <a:blip r:embed="rId10"/>
              <a:stretch>
                <a:fillRect/>
              </a:stretch>
            </p:blipFill>
            <p:spPr>
              <a:xfrm>
                <a:off x="-260472" y="887166"/>
                <a:ext cx="8987850" cy="1120589"/>
              </a:xfrm>
              <a:prstGeom prst="rect">
                <a:avLst/>
              </a:prstGeom>
            </p:spPr>
          </p:pic>
        </mc:Fallback>
      </mc:AlternateContent>
      <p:pic>
        <p:nvPicPr>
          <p:cNvPr id="5" name="Picture 4">
            <a:extLst>
              <a:ext uri="{FF2B5EF4-FFF2-40B4-BE49-F238E27FC236}">
                <a16:creationId xmlns:a16="http://schemas.microsoft.com/office/drawing/2014/main" id="{3A7C84A3-E868-4E1A-84C1-291ADD2B073E}"/>
              </a:ext>
            </a:extLst>
          </p:cNvPr>
          <p:cNvPicPr>
            <a:picLocks noChangeAspect="1"/>
          </p:cNvPicPr>
          <p:nvPr/>
        </p:nvPicPr>
        <p:blipFill>
          <a:blip r:embed="rId11"/>
          <a:stretch>
            <a:fillRect/>
          </a:stretch>
        </p:blipFill>
        <p:spPr>
          <a:xfrm>
            <a:off x="1710099" y="1610043"/>
            <a:ext cx="5891227" cy="2646782"/>
          </a:xfrm>
          <a:prstGeom prst="rect">
            <a:avLst/>
          </a:prstGeom>
        </p:spPr>
      </p:pic>
      <p:pic>
        <p:nvPicPr>
          <p:cNvPr id="8" name="Picture 7">
            <a:extLst>
              <a:ext uri="{FF2B5EF4-FFF2-40B4-BE49-F238E27FC236}">
                <a16:creationId xmlns:a16="http://schemas.microsoft.com/office/drawing/2014/main" id="{91E07A5D-8FAF-4FFC-86C2-044D7D77D73B}"/>
              </a:ext>
            </a:extLst>
          </p:cNvPr>
          <p:cNvPicPr>
            <a:picLocks noChangeAspect="1"/>
          </p:cNvPicPr>
          <p:nvPr/>
        </p:nvPicPr>
        <p:blipFill>
          <a:blip r:embed="rId12"/>
          <a:stretch>
            <a:fillRect/>
          </a:stretch>
        </p:blipFill>
        <p:spPr>
          <a:xfrm>
            <a:off x="1844119" y="4450273"/>
            <a:ext cx="2514600" cy="564356"/>
          </a:xfrm>
          <a:prstGeom prst="rect">
            <a:avLst/>
          </a:prstGeom>
        </p:spPr>
      </p:pic>
      <p:pic>
        <p:nvPicPr>
          <p:cNvPr id="10" name="Picture 9">
            <a:extLst>
              <a:ext uri="{FF2B5EF4-FFF2-40B4-BE49-F238E27FC236}">
                <a16:creationId xmlns:a16="http://schemas.microsoft.com/office/drawing/2014/main" id="{0FE9AA80-EB12-4478-A1A2-F8FCEC9CFD3F}"/>
              </a:ext>
            </a:extLst>
          </p:cNvPr>
          <p:cNvPicPr>
            <a:picLocks noChangeAspect="1"/>
          </p:cNvPicPr>
          <p:nvPr/>
        </p:nvPicPr>
        <p:blipFill>
          <a:blip r:embed="rId13"/>
          <a:stretch>
            <a:fillRect/>
          </a:stretch>
        </p:blipFill>
        <p:spPr>
          <a:xfrm>
            <a:off x="4434102" y="4464944"/>
            <a:ext cx="3171825" cy="571500"/>
          </a:xfrm>
          <a:prstGeom prst="rect">
            <a:avLst/>
          </a:prstGeom>
        </p:spPr>
      </p:pic>
      <p:sp>
        <p:nvSpPr>
          <p:cNvPr id="22" name="TextBox 21">
            <a:extLst>
              <a:ext uri="{FF2B5EF4-FFF2-40B4-BE49-F238E27FC236}">
                <a16:creationId xmlns:a16="http://schemas.microsoft.com/office/drawing/2014/main" id="{3ED0A124-B127-43DA-889F-5D3685325AD8}"/>
              </a:ext>
            </a:extLst>
          </p:cNvPr>
          <p:cNvSpPr txBox="1"/>
          <p:nvPr/>
        </p:nvSpPr>
        <p:spPr>
          <a:xfrm>
            <a:off x="7731131" y="4255679"/>
            <a:ext cx="1344855" cy="1074077"/>
          </a:xfrm>
          <a:prstGeom prst="rect">
            <a:avLst/>
          </a:prstGeom>
          <a:noFill/>
        </p:spPr>
        <p:txBody>
          <a:bodyPr wrap="square">
            <a:spAutoFit/>
          </a:bodyPr>
          <a:lstStyle/>
          <a:p>
            <a:pPr>
              <a:lnSpc>
                <a:spcPct val="107000"/>
              </a:lnSpc>
              <a:spcAft>
                <a:spcPts val="600"/>
              </a:spcAft>
            </a:pPr>
            <a:r>
              <a:rPr lang="en-ZA" sz="750" dirty="0">
                <a:solidFill>
                  <a:schemeClr val="bg1"/>
                </a:solidFill>
                <a:latin typeface="Arial" panose="020B0604020202020204" pitchFamily="34" charset="0"/>
                <a:ea typeface="Calibri" panose="020F0502020204030204" pitchFamily="34" charset="0"/>
                <a:cs typeface="Times New Roman" panose="02020603050405020304" pitchFamily="18" charset="0"/>
              </a:rPr>
              <a:t>Source: World Tourism Organization’s (UNWTO) -Sustainable Development of Tourism Department. COVID – 19 related travel restrictions. A global review for tourism. Ninth report. 8 March 2021</a:t>
            </a:r>
            <a:endParaRPr lang="en-ZA" sz="7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id="{8B018810-1282-4983-8587-1F5ECA8369F6}"/>
              </a:ext>
            </a:extLst>
          </p:cNvPr>
          <p:cNvSpPr txBox="1">
            <a:spLocks/>
          </p:cNvSpPr>
          <p:nvPr/>
        </p:nvSpPr>
        <p:spPr bwMode="auto">
          <a:xfrm>
            <a:off x="1005919" y="-113735"/>
            <a:ext cx="670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100" b="1">
                <a:solidFill>
                  <a:schemeClr val="bg1"/>
                </a:solidFill>
                <a:latin typeface="+mj-lt"/>
                <a:ea typeface="+mj-ea"/>
                <a:cs typeface="+mj-cs"/>
              </a:defRPr>
            </a:lvl1pPr>
            <a:lvl2pPr algn="l" rtl="0" eaLnBrk="0" fontAlgn="base" hangingPunct="0">
              <a:spcBef>
                <a:spcPct val="0"/>
              </a:spcBef>
              <a:spcAft>
                <a:spcPct val="0"/>
              </a:spcAft>
              <a:defRPr sz="2100" b="1">
                <a:solidFill>
                  <a:schemeClr val="bg1"/>
                </a:solidFill>
                <a:latin typeface="Arial" charset="0"/>
              </a:defRPr>
            </a:lvl2pPr>
            <a:lvl3pPr algn="l" rtl="0" eaLnBrk="0" fontAlgn="base" hangingPunct="0">
              <a:spcBef>
                <a:spcPct val="0"/>
              </a:spcBef>
              <a:spcAft>
                <a:spcPct val="0"/>
              </a:spcAft>
              <a:defRPr sz="2100" b="1">
                <a:solidFill>
                  <a:schemeClr val="bg1"/>
                </a:solidFill>
                <a:latin typeface="Arial" charset="0"/>
              </a:defRPr>
            </a:lvl3pPr>
            <a:lvl4pPr algn="l" rtl="0" eaLnBrk="0" fontAlgn="base" hangingPunct="0">
              <a:spcBef>
                <a:spcPct val="0"/>
              </a:spcBef>
              <a:spcAft>
                <a:spcPct val="0"/>
              </a:spcAft>
              <a:defRPr sz="2100" b="1">
                <a:solidFill>
                  <a:schemeClr val="bg1"/>
                </a:solidFill>
                <a:latin typeface="Arial" charset="0"/>
              </a:defRPr>
            </a:lvl4pPr>
            <a:lvl5pPr algn="l" rtl="0" eaLnBrk="0" fontAlgn="base" hangingPunct="0">
              <a:spcBef>
                <a:spcPct val="0"/>
              </a:spcBef>
              <a:spcAft>
                <a:spcPct val="0"/>
              </a:spcAft>
              <a:defRPr sz="2100" b="1">
                <a:solidFill>
                  <a:schemeClr val="bg1"/>
                </a:solidFill>
                <a:latin typeface="Arial" charset="0"/>
              </a:defRPr>
            </a:lvl5pPr>
            <a:lvl6pPr marL="457200" algn="l" rtl="0" fontAlgn="base">
              <a:spcBef>
                <a:spcPct val="0"/>
              </a:spcBef>
              <a:spcAft>
                <a:spcPct val="0"/>
              </a:spcAft>
              <a:defRPr sz="2100" b="1">
                <a:solidFill>
                  <a:schemeClr val="bg1"/>
                </a:solidFill>
                <a:latin typeface="Arial" charset="0"/>
              </a:defRPr>
            </a:lvl6pPr>
            <a:lvl7pPr marL="914400" algn="l" rtl="0" fontAlgn="base">
              <a:spcBef>
                <a:spcPct val="0"/>
              </a:spcBef>
              <a:spcAft>
                <a:spcPct val="0"/>
              </a:spcAft>
              <a:defRPr sz="2100" b="1">
                <a:solidFill>
                  <a:schemeClr val="bg1"/>
                </a:solidFill>
                <a:latin typeface="Arial" charset="0"/>
              </a:defRPr>
            </a:lvl7pPr>
            <a:lvl8pPr marL="1371600" algn="l" rtl="0" fontAlgn="base">
              <a:spcBef>
                <a:spcPct val="0"/>
              </a:spcBef>
              <a:spcAft>
                <a:spcPct val="0"/>
              </a:spcAft>
              <a:defRPr sz="2100" b="1">
                <a:solidFill>
                  <a:schemeClr val="bg1"/>
                </a:solidFill>
                <a:latin typeface="Arial" charset="0"/>
              </a:defRPr>
            </a:lvl8pPr>
            <a:lvl9pPr marL="1828800" algn="l" rtl="0" fontAlgn="base">
              <a:spcBef>
                <a:spcPct val="0"/>
              </a:spcBef>
              <a:spcAft>
                <a:spcPct val="0"/>
              </a:spcAft>
              <a:defRPr sz="2100" b="1">
                <a:solidFill>
                  <a:schemeClr val="bg1"/>
                </a:solidFill>
                <a:latin typeface="Arial" charset="0"/>
              </a:defRPr>
            </a:lvl9pPr>
          </a:lstStyle>
          <a:p>
            <a:pPr algn="ctr"/>
            <a:r>
              <a:rPr lang="en-US" sz="3200" kern="0" dirty="0">
                <a:solidFill>
                  <a:srgbClr val="FFFF00"/>
                </a:solidFill>
                <a:latin typeface="Rockwell" pitchFamily="18" charset="0"/>
              </a:rPr>
              <a:t>Aviation Sector</a:t>
            </a:r>
            <a:endParaRPr lang="en-ZA" sz="3200" kern="0" dirty="0">
              <a:solidFill>
                <a:srgbClr val="FFFF00"/>
              </a:solidFill>
              <a:latin typeface="Rockwell" pitchFamily="18" charset="0"/>
            </a:endParaRPr>
          </a:p>
        </p:txBody>
      </p:sp>
    </p:spTree>
    <p:extLst>
      <p:ext uri="{BB962C8B-B14F-4D97-AF65-F5344CB8AC3E}">
        <p14:creationId xmlns:p14="http://schemas.microsoft.com/office/powerpoint/2010/main" val="148952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E7DA-FFDE-4234-AFA4-6FCB3682173E}"/>
              </a:ext>
            </a:extLst>
          </p:cNvPr>
          <p:cNvSpPr>
            <a:spLocks noGrp="1"/>
          </p:cNvSpPr>
          <p:nvPr>
            <p:ph type="title"/>
          </p:nvPr>
        </p:nvSpPr>
        <p:spPr>
          <a:xfrm>
            <a:off x="751610" y="3046268"/>
            <a:ext cx="7924846" cy="595746"/>
          </a:xfrm>
        </p:spPr>
        <p:txBody>
          <a:bodyPr/>
          <a:lstStyle/>
          <a:p>
            <a:r>
              <a:rPr lang="en-US" sz="1800" kern="1200" dirty="0">
                <a:latin typeface="Rockwell" panose="02060603020205020403" pitchFamily="18" charset="0"/>
              </a:rPr>
              <a:t>Evolution of African Travel Restrictions April 2020 to 1 February 2021</a:t>
            </a:r>
            <a:endParaRPr lang="en-ZA" sz="1800" kern="1200" dirty="0">
              <a:latin typeface="Rockwell" panose="02060603020205020403" pitchFamily="18" charset="0"/>
            </a:endParaRPr>
          </a:p>
        </p:txBody>
      </p:sp>
      <p:sp>
        <p:nvSpPr>
          <p:cNvPr id="4" name="Slide Number Placeholder 3">
            <a:extLst>
              <a:ext uri="{FF2B5EF4-FFF2-40B4-BE49-F238E27FC236}">
                <a16:creationId xmlns:a16="http://schemas.microsoft.com/office/drawing/2014/main" id="{DE52B9E1-BFCF-4E3B-912C-B645B4D78E0A}"/>
              </a:ext>
            </a:extLst>
          </p:cNvPr>
          <p:cNvSpPr>
            <a:spLocks noGrp="1"/>
          </p:cNvSpPr>
          <p:nvPr>
            <p:ph type="sldNum" sz="quarter" idx="10"/>
          </p:nvPr>
        </p:nvSpPr>
        <p:spPr/>
        <p:txBody>
          <a:bodyPr/>
          <a:lstStyle/>
          <a:p>
            <a:fld id="{A9A33B5C-8EEB-4DD4-A730-D118B075488E}" type="slidenum">
              <a:rPr lang="en-GB" altLang="en-US" smtClean="0"/>
              <a:pPr/>
              <a:t>17</a:t>
            </a:fld>
            <a:endParaRPr lang="en-GB" altLang="en-US" dirty="0"/>
          </a:p>
        </p:txBody>
      </p:sp>
      <p:sp>
        <p:nvSpPr>
          <p:cNvPr id="5" name="Title 1">
            <a:extLst>
              <a:ext uri="{FF2B5EF4-FFF2-40B4-BE49-F238E27FC236}">
                <a16:creationId xmlns:a16="http://schemas.microsoft.com/office/drawing/2014/main" id="{BC660BEE-6EE1-4FD5-BC89-FF1977728B0C}"/>
              </a:ext>
            </a:extLst>
          </p:cNvPr>
          <p:cNvSpPr txBox="1">
            <a:spLocks/>
          </p:cNvSpPr>
          <p:nvPr/>
        </p:nvSpPr>
        <p:spPr bwMode="auto">
          <a:xfrm>
            <a:off x="751610" y="857250"/>
            <a:ext cx="7780830" cy="59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100" b="1">
                <a:solidFill>
                  <a:schemeClr val="bg1"/>
                </a:solidFill>
                <a:latin typeface="+mj-lt"/>
                <a:ea typeface="+mj-ea"/>
                <a:cs typeface="+mj-cs"/>
              </a:defRPr>
            </a:lvl1pPr>
            <a:lvl2pPr algn="l" rtl="0" eaLnBrk="0" fontAlgn="base" hangingPunct="0">
              <a:spcBef>
                <a:spcPct val="0"/>
              </a:spcBef>
              <a:spcAft>
                <a:spcPct val="0"/>
              </a:spcAft>
              <a:defRPr sz="2100" b="1">
                <a:solidFill>
                  <a:schemeClr val="bg1"/>
                </a:solidFill>
                <a:latin typeface="Arial" charset="0"/>
              </a:defRPr>
            </a:lvl2pPr>
            <a:lvl3pPr algn="l" rtl="0" eaLnBrk="0" fontAlgn="base" hangingPunct="0">
              <a:spcBef>
                <a:spcPct val="0"/>
              </a:spcBef>
              <a:spcAft>
                <a:spcPct val="0"/>
              </a:spcAft>
              <a:defRPr sz="2100" b="1">
                <a:solidFill>
                  <a:schemeClr val="bg1"/>
                </a:solidFill>
                <a:latin typeface="Arial" charset="0"/>
              </a:defRPr>
            </a:lvl3pPr>
            <a:lvl4pPr algn="l" rtl="0" eaLnBrk="0" fontAlgn="base" hangingPunct="0">
              <a:spcBef>
                <a:spcPct val="0"/>
              </a:spcBef>
              <a:spcAft>
                <a:spcPct val="0"/>
              </a:spcAft>
              <a:defRPr sz="2100" b="1">
                <a:solidFill>
                  <a:schemeClr val="bg1"/>
                </a:solidFill>
                <a:latin typeface="Arial" charset="0"/>
              </a:defRPr>
            </a:lvl4pPr>
            <a:lvl5pPr algn="l" rtl="0" eaLnBrk="0" fontAlgn="base" hangingPunct="0">
              <a:spcBef>
                <a:spcPct val="0"/>
              </a:spcBef>
              <a:spcAft>
                <a:spcPct val="0"/>
              </a:spcAft>
              <a:defRPr sz="2100" b="1">
                <a:solidFill>
                  <a:schemeClr val="bg1"/>
                </a:solidFill>
                <a:latin typeface="Arial" charset="0"/>
              </a:defRPr>
            </a:lvl5pPr>
            <a:lvl6pPr marL="457200" algn="l" rtl="0" fontAlgn="base">
              <a:spcBef>
                <a:spcPct val="0"/>
              </a:spcBef>
              <a:spcAft>
                <a:spcPct val="0"/>
              </a:spcAft>
              <a:defRPr sz="2100" b="1">
                <a:solidFill>
                  <a:schemeClr val="bg1"/>
                </a:solidFill>
                <a:latin typeface="Arial" charset="0"/>
              </a:defRPr>
            </a:lvl6pPr>
            <a:lvl7pPr marL="914400" algn="l" rtl="0" fontAlgn="base">
              <a:spcBef>
                <a:spcPct val="0"/>
              </a:spcBef>
              <a:spcAft>
                <a:spcPct val="0"/>
              </a:spcAft>
              <a:defRPr sz="2100" b="1">
                <a:solidFill>
                  <a:schemeClr val="bg1"/>
                </a:solidFill>
                <a:latin typeface="Arial" charset="0"/>
              </a:defRPr>
            </a:lvl7pPr>
            <a:lvl8pPr marL="1371600" algn="l" rtl="0" fontAlgn="base">
              <a:spcBef>
                <a:spcPct val="0"/>
              </a:spcBef>
              <a:spcAft>
                <a:spcPct val="0"/>
              </a:spcAft>
              <a:defRPr sz="2100" b="1">
                <a:solidFill>
                  <a:schemeClr val="bg1"/>
                </a:solidFill>
                <a:latin typeface="Arial" charset="0"/>
              </a:defRPr>
            </a:lvl8pPr>
            <a:lvl9pPr marL="1828800" algn="l" rtl="0" fontAlgn="base">
              <a:spcBef>
                <a:spcPct val="0"/>
              </a:spcBef>
              <a:spcAft>
                <a:spcPct val="0"/>
              </a:spcAft>
              <a:defRPr sz="2100" b="1">
                <a:solidFill>
                  <a:schemeClr val="bg1"/>
                </a:solidFill>
                <a:latin typeface="Arial" charset="0"/>
              </a:defRPr>
            </a:lvl9pPr>
          </a:lstStyle>
          <a:p>
            <a:r>
              <a:rPr lang="en-US" sz="1800" dirty="0">
                <a:latin typeface="Rockwell" panose="02060603020205020403" pitchFamily="18" charset="0"/>
              </a:rPr>
              <a:t>Evolution of Global Travel Restrictions April 2020 to February 2021</a:t>
            </a:r>
            <a:endParaRPr lang="en-ZA" sz="1800" dirty="0">
              <a:latin typeface="Rockwell" panose="02060603020205020403" pitchFamily="18" charset="0"/>
            </a:endParaRPr>
          </a:p>
        </p:txBody>
      </p:sp>
      <p:pic>
        <p:nvPicPr>
          <p:cNvPr id="7" name="Picture 6">
            <a:extLst>
              <a:ext uri="{FF2B5EF4-FFF2-40B4-BE49-F238E27FC236}">
                <a16:creationId xmlns:a16="http://schemas.microsoft.com/office/drawing/2014/main" id="{A6C1690C-6069-4277-AC8F-72EFCC4E2786}"/>
              </a:ext>
            </a:extLst>
          </p:cNvPr>
          <p:cNvPicPr>
            <a:picLocks noChangeAspect="1"/>
          </p:cNvPicPr>
          <p:nvPr/>
        </p:nvPicPr>
        <p:blipFill>
          <a:blip r:embed="rId2"/>
          <a:stretch>
            <a:fillRect/>
          </a:stretch>
        </p:blipFill>
        <p:spPr>
          <a:xfrm>
            <a:off x="1662547" y="1387376"/>
            <a:ext cx="5714999" cy="1658892"/>
          </a:xfrm>
          <a:prstGeom prst="rect">
            <a:avLst/>
          </a:prstGeom>
        </p:spPr>
      </p:pic>
      <p:pic>
        <p:nvPicPr>
          <p:cNvPr id="9" name="Picture 8">
            <a:extLst>
              <a:ext uri="{FF2B5EF4-FFF2-40B4-BE49-F238E27FC236}">
                <a16:creationId xmlns:a16="http://schemas.microsoft.com/office/drawing/2014/main" id="{B386E5B2-C51C-4EBB-964B-254AABE4E162}"/>
              </a:ext>
            </a:extLst>
          </p:cNvPr>
          <p:cNvPicPr>
            <a:picLocks noChangeAspect="1"/>
          </p:cNvPicPr>
          <p:nvPr/>
        </p:nvPicPr>
        <p:blipFill>
          <a:blip r:embed="rId3"/>
          <a:stretch>
            <a:fillRect/>
          </a:stretch>
        </p:blipFill>
        <p:spPr>
          <a:xfrm>
            <a:off x="1662546" y="3640951"/>
            <a:ext cx="5714999" cy="1594334"/>
          </a:xfrm>
          <a:prstGeom prst="rect">
            <a:avLst/>
          </a:prstGeom>
        </p:spPr>
      </p:pic>
      <p:sp>
        <p:nvSpPr>
          <p:cNvPr id="10" name="TextBox 9">
            <a:extLst>
              <a:ext uri="{FF2B5EF4-FFF2-40B4-BE49-F238E27FC236}">
                <a16:creationId xmlns:a16="http://schemas.microsoft.com/office/drawing/2014/main" id="{6C544690-DB4E-44CB-90F7-84005D67B6A8}"/>
              </a:ext>
            </a:extLst>
          </p:cNvPr>
          <p:cNvSpPr txBox="1"/>
          <p:nvPr/>
        </p:nvSpPr>
        <p:spPr>
          <a:xfrm>
            <a:off x="7731131" y="4255679"/>
            <a:ext cx="1344855" cy="1074077"/>
          </a:xfrm>
          <a:prstGeom prst="rect">
            <a:avLst/>
          </a:prstGeom>
          <a:noFill/>
        </p:spPr>
        <p:txBody>
          <a:bodyPr wrap="square">
            <a:spAutoFit/>
          </a:bodyPr>
          <a:lstStyle/>
          <a:p>
            <a:pPr>
              <a:lnSpc>
                <a:spcPct val="107000"/>
              </a:lnSpc>
              <a:spcAft>
                <a:spcPts val="600"/>
              </a:spcAft>
            </a:pPr>
            <a:r>
              <a:rPr lang="en-ZA" sz="750" dirty="0">
                <a:solidFill>
                  <a:schemeClr val="bg1"/>
                </a:solidFill>
                <a:latin typeface="Arial" panose="020B0604020202020204" pitchFamily="34" charset="0"/>
                <a:ea typeface="Calibri" panose="020F0502020204030204" pitchFamily="34" charset="0"/>
                <a:cs typeface="Times New Roman" panose="02020603050405020304" pitchFamily="18" charset="0"/>
              </a:rPr>
              <a:t>Source: World Tourism Organization’s (UNWTO) -Sustainable Development of Tourism Department. COVID – 19 related travel restrictions. A global review for tourism. Ninth report. 8 March 2021</a:t>
            </a:r>
            <a:endParaRPr lang="en-ZA" sz="7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8113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CEE129-7754-4275-A8EC-DAFA6D87B033}"/>
              </a:ext>
            </a:extLst>
          </p:cNvPr>
          <p:cNvSpPr>
            <a:spLocks noGrp="1"/>
          </p:cNvSpPr>
          <p:nvPr>
            <p:ph type="title"/>
          </p:nvPr>
        </p:nvSpPr>
        <p:spPr>
          <a:xfrm>
            <a:off x="460750" y="787607"/>
            <a:ext cx="6705600" cy="387927"/>
          </a:xfrm>
        </p:spPr>
        <p:txBody>
          <a:bodyPr/>
          <a:lstStyle/>
          <a:p>
            <a:r>
              <a:rPr lang="en-ZA" sz="1800" dirty="0">
                <a:latin typeface="Rockwell" panose="02060603020205020403" pitchFamily="18" charset="0"/>
              </a:rPr>
              <a:t>Relative Size of South Africa’s Air Transport Activities</a:t>
            </a:r>
          </a:p>
        </p:txBody>
      </p:sp>
      <p:sp>
        <p:nvSpPr>
          <p:cNvPr id="10" name="Content Placeholder 9">
            <a:extLst>
              <a:ext uri="{FF2B5EF4-FFF2-40B4-BE49-F238E27FC236}">
                <a16:creationId xmlns:a16="http://schemas.microsoft.com/office/drawing/2014/main" id="{1F36719F-3FC9-4670-9114-2CC168D18674}"/>
              </a:ext>
            </a:extLst>
          </p:cNvPr>
          <p:cNvSpPr>
            <a:spLocks noGrp="1"/>
          </p:cNvSpPr>
          <p:nvPr>
            <p:ph idx="1"/>
          </p:nvPr>
        </p:nvSpPr>
        <p:spPr>
          <a:xfrm>
            <a:off x="5701146" y="1626178"/>
            <a:ext cx="3442855" cy="1336964"/>
          </a:xfrm>
        </p:spPr>
        <p:txBody>
          <a:bodyPr/>
          <a:lstStyle/>
          <a:p>
            <a:pPr marL="214313" indent="-214313">
              <a:buFont typeface="Arial" panose="020B0604020202020204" pitchFamily="34" charset="0"/>
              <a:buChar char="•"/>
            </a:pPr>
            <a:r>
              <a:rPr lang="en-ZA" sz="1050" dirty="0"/>
              <a:t>African airlines produced 2.6% (2019) and 2.1%  (2020) of seats produced  in the world</a:t>
            </a:r>
          </a:p>
          <a:p>
            <a:pPr marL="214313" indent="-214313">
              <a:buFont typeface="Arial" panose="020B0604020202020204" pitchFamily="34" charset="0"/>
              <a:buChar char="•"/>
            </a:pPr>
            <a:r>
              <a:rPr lang="en-ZA" sz="1050" dirty="0"/>
              <a:t>South African airlines produced 0.5% (2019) and  0.4% (2020) of seats produced  in Africa</a:t>
            </a:r>
          </a:p>
          <a:p>
            <a:pPr marL="214313" indent="-214313">
              <a:buFont typeface="Arial" panose="020B0604020202020204" pitchFamily="34" charset="0"/>
              <a:buChar char="•"/>
            </a:pPr>
            <a:r>
              <a:rPr lang="en-ZA" sz="1050" dirty="0"/>
              <a:t>South African airlines produced 18% (2019) and 17% (2020) of seats produced  in Africa</a:t>
            </a:r>
          </a:p>
          <a:p>
            <a:pPr marL="214313" indent="-214313">
              <a:buFont typeface="Arial" panose="020B0604020202020204" pitchFamily="34" charset="0"/>
              <a:buChar char="•"/>
            </a:pPr>
            <a:r>
              <a:rPr lang="en-ZA" sz="1050" dirty="0"/>
              <a:t>The % decline in seats produced  were the highest in South Africa 60% </a:t>
            </a:r>
          </a:p>
          <a:p>
            <a:endParaRPr lang="en-ZA" sz="1050" dirty="0"/>
          </a:p>
        </p:txBody>
      </p:sp>
      <p:pic>
        <p:nvPicPr>
          <p:cNvPr id="13" name="Picture 12">
            <a:extLst>
              <a:ext uri="{FF2B5EF4-FFF2-40B4-BE49-F238E27FC236}">
                <a16:creationId xmlns:a16="http://schemas.microsoft.com/office/drawing/2014/main" id="{98169130-9D39-471F-9E00-7C51FB07C6AC}"/>
              </a:ext>
            </a:extLst>
          </p:cNvPr>
          <p:cNvPicPr>
            <a:picLocks noChangeAspect="1"/>
          </p:cNvPicPr>
          <p:nvPr/>
        </p:nvPicPr>
        <p:blipFill>
          <a:blip r:embed="rId2"/>
          <a:stretch>
            <a:fillRect/>
          </a:stretch>
        </p:blipFill>
        <p:spPr>
          <a:xfrm>
            <a:off x="468543" y="1452770"/>
            <a:ext cx="4850736" cy="3625692"/>
          </a:xfrm>
          <a:prstGeom prst="rect">
            <a:avLst/>
          </a:prstGeom>
        </p:spPr>
      </p:pic>
      <p:sp>
        <p:nvSpPr>
          <p:cNvPr id="15" name="TextBox 14">
            <a:extLst>
              <a:ext uri="{FF2B5EF4-FFF2-40B4-BE49-F238E27FC236}">
                <a16:creationId xmlns:a16="http://schemas.microsoft.com/office/drawing/2014/main" id="{7FDB8B29-C35B-4BB5-B875-D1CAFA8031EE}"/>
              </a:ext>
            </a:extLst>
          </p:cNvPr>
          <p:cNvSpPr txBox="1"/>
          <p:nvPr/>
        </p:nvSpPr>
        <p:spPr>
          <a:xfrm>
            <a:off x="5735781" y="3568919"/>
            <a:ext cx="3373582" cy="1384995"/>
          </a:xfrm>
          <a:prstGeom prst="rect">
            <a:avLst/>
          </a:prstGeom>
          <a:noFill/>
        </p:spPr>
        <p:txBody>
          <a:bodyPr wrap="square">
            <a:spAutoFit/>
          </a:bodyPr>
          <a:lstStyle/>
          <a:p>
            <a:pPr marL="214313" indent="-214313">
              <a:buFont typeface="Arial" panose="020B0604020202020204" pitchFamily="34" charset="0"/>
              <a:buChar char="•"/>
            </a:pPr>
            <a:r>
              <a:rPr lang="en-ZA" sz="1050" dirty="0">
                <a:solidFill>
                  <a:schemeClr val="bg1"/>
                </a:solidFill>
              </a:rPr>
              <a:t>African airlines operated 2.1% (2019) and 1.5% </a:t>
            </a:r>
          </a:p>
          <a:p>
            <a:r>
              <a:rPr lang="en-ZA" sz="1050" dirty="0">
                <a:solidFill>
                  <a:schemeClr val="bg1"/>
                </a:solidFill>
              </a:rPr>
              <a:t>       (2020) of flights in the world</a:t>
            </a:r>
          </a:p>
          <a:p>
            <a:pPr marL="214313" indent="-214313">
              <a:buFont typeface="Arial" panose="020B0604020202020204" pitchFamily="34" charset="0"/>
              <a:buChar char="•"/>
            </a:pPr>
            <a:r>
              <a:rPr lang="en-ZA" sz="1050" dirty="0">
                <a:solidFill>
                  <a:schemeClr val="bg1"/>
                </a:solidFill>
              </a:rPr>
              <a:t>South African airlines operated 0.4% (2019) and </a:t>
            </a:r>
          </a:p>
          <a:p>
            <a:r>
              <a:rPr lang="en-ZA" sz="1050" dirty="0">
                <a:solidFill>
                  <a:schemeClr val="bg1"/>
                </a:solidFill>
              </a:rPr>
              <a:t>       0.2% (2020) of flights in Africa</a:t>
            </a:r>
          </a:p>
          <a:p>
            <a:pPr marL="214313" indent="-214313">
              <a:buFont typeface="Arial" panose="020B0604020202020204" pitchFamily="34" charset="0"/>
              <a:buChar char="•"/>
            </a:pPr>
            <a:r>
              <a:rPr lang="en-ZA" sz="1050" dirty="0">
                <a:solidFill>
                  <a:schemeClr val="bg1"/>
                </a:solidFill>
              </a:rPr>
              <a:t>South African airlines operated 19% (2019) and </a:t>
            </a:r>
          </a:p>
          <a:p>
            <a:r>
              <a:rPr lang="en-ZA" sz="1050" dirty="0">
                <a:solidFill>
                  <a:schemeClr val="bg1"/>
                </a:solidFill>
              </a:rPr>
              <a:t>       16% (2020) of flights in Africa</a:t>
            </a:r>
          </a:p>
          <a:p>
            <a:pPr marL="214313" indent="-214313">
              <a:buFont typeface="Arial" panose="020B0604020202020204" pitchFamily="34" charset="0"/>
              <a:buChar char="•"/>
            </a:pPr>
            <a:r>
              <a:rPr lang="en-ZA" sz="1050" dirty="0">
                <a:solidFill>
                  <a:schemeClr val="bg1"/>
                </a:solidFill>
              </a:rPr>
              <a:t>The % decline in seats produced  were the highest  </a:t>
            </a:r>
          </a:p>
          <a:p>
            <a:r>
              <a:rPr lang="en-ZA" sz="1050" dirty="0">
                <a:solidFill>
                  <a:schemeClr val="bg1"/>
                </a:solidFill>
              </a:rPr>
              <a:t>       in South Africa 60% </a:t>
            </a:r>
          </a:p>
        </p:txBody>
      </p:sp>
      <p:sp>
        <p:nvSpPr>
          <p:cNvPr id="16" name="Arrow: Right 15">
            <a:extLst>
              <a:ext uri="{FF2B5EF4-FFF2-40B4-BE49-F238E27FC236}">
                <a16:creationId xmlns:a16="http://schemas.microsoft.com/office/drawing/2014/main" id="{4211A26C-486D-47E4-8D45-D8D65FE89C67}"/>
              </a:ext>
            </a:extLst>
          </p:cNvPr>
          <p:cNvSpPr/>
          <p:nvPr/>
        </p:nvSpPr>
        <p:spPr>
          <a:xfrm>
            <a:off x="178811" y="2568239"/>
            <a:ext cx="297526" cy="133698"/>
          </a:xfrm>
          <a:prstGeom prst="rightArrow">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7" name="Arrow: Right 16">
            <a:extLst>
              <a:ext uri="{FF2B5EF4-FFF2-40B4-BE49-F238E27FC236}">
                <a16:creationId xmlns:a16="http://schemas.microsoft.com/office/drawing/2014/main" id="{F979225D-EE3A-4858-83A1-AE491AA0292E}"/>
              </a:ext>
            </a:extLst>
          </p:cNvPr>
          <p:cNvSpPr/>
          <p:nvPr/>
        </p:nvSpPr>
        <p:spPr>
          <a:xfrm>
            <a:off x="178811" y="2963141"/>
            <a:ext cx="297526" cy="133698"/>
          </a:xfrm>
          <a:prstGeom prst="rightArrow">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8" name="Arrow: Right 17">
            <a:extLst>
              <a:ext uri="{FF2B5EF4-FFF2-40B4-BE49-F238E27FC236}">
                <a16:creationId xmlns:a16="http://schemas.microsoft.com/office/drawing/2014/main" id="{EE12E525-4023-4D56-904A-7127BCE7BFB2}"/>
              </a:ext>
            </a:extLst>
          </p:cNvPr>
          <p:cNvSpPr/>
          <p:nvPr/>
        </p:nvSpPr>
        <p:spPr>
          <a:xfrm>
            <a:off x="171018" y="4877471"/>
            <a:ext cx="297526" cy="133698"/>
          </a:xfrm>
          <a:prstGeom prst="rightArrow">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19" name="Arrow: Right 18">
            <a:extLst>
              <a:ext uri="{FF2B5EF4-FFF2-40B4-BE49-F238E27FC236}">
                <a16:creationId xmlns:a16="http://schemas.microsoft.com/office/drawing/2014/main" id="{ACBA7D06-DF6B-4358-9E8C-22D2972AA0B7}"/>
              </a:ext>
            </a:extLst>
          </p:cNvPr>
          <p:cNvSpPr/>
          <p:nvPr/>
        </p:nvSpPr>
        <p:spPr>
          <a:xfrm>
            <a:off x="163224" y="4427150"/>
            <a:ext cx="297526" cy="133698"/>
          </a:xfrm>
          <a:prstGeom prst="rightArrow">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0" name="Oval 19">
            <a:extLst>
              <a:ext uri="{FF2B5EF4-FFF2-40B4-BE49-F238E27FC236}">
                <a16:creationId xmlns:a16="http://schemas.microsoft.com/office/drawing/2014/main" id="{5C2BD198-F5C9-4248-9CA0-E3313740CC0A}"/>
              </a:ext>
            </a:extLst>
          </p:cNvPr>
          <p:cNvSpPr/>
          <p:nvPr/>
        </p:nvSpPr>
        <p:spPr>
          <a:xfrm>
            <a:off x="2037181" y="3029991"/>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1" name="Oval 20">
            <a:extLst>
              <a:ext uri="{FF2B5EF4-FFF2-40B4-BE49-F238E27FC236}">
                <a16:creationId xmlns:a16="http://schemas.microsoft.com/office/drawing/2014/main" id="{7EF7B33E-C679-433A-85A9-7214C89D93B8}"/>
              </a:ext>
            </a:extLst>
          </p:cNvPr>
          <p:cNvSpPr/>
          <p:nvPr/>
        </p:nvSpPr>
        <p:spPr>
          <a:xfrm>
            <a:off x="2701160" y="3049486"/>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2" name="Oval 21">
            <a:extLst>
              <a:ext uri="{FF2B5EF4-FFF2-40B4-BE49-F238E27FC236}">
                <a16:creationId xmlns:a16="http://schemas.microsoft.com/office/drawing/2014/main" id="{CC7AA85F-2EF3-430E-834D-633E29FA467B}"/>
              </a:ext>
            </a:extLst>
          </p:cNvPr>
          <p:cNvSpPr/>
          <p:nvPr/>
        </p:nvSpPr>
        <p:spPr>
          <a:xfrm>
            <a:off x="2701160" y="4911988"/>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3" name="Oval 22">
            <a:extLst>
              <a:ext uri="{FF2B5EF4-FFF2-40B4-BE49-F238E27FC236}">
                <a16:creationId xmlns:a16="http://schemas.microsoft.com/office/drawing/2014/main" id="{B9B743BF-1084-4FC6-9B8C-7ACEFE065055}"/>
              </a:ext>
            </a:extLst>
          </p:cNvPr>
          <p:cNvSpPr/>
          <p:nvPr/>
        </p:nvSpPr>
        <p:spPr>
          <a:xfrm>
            <a:off x="2037181" y="4924247"/>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4" name="Oval 23">
            <a:extLst>
              <a:ext uri="{FF2B5EF4-FFF2-40B4-BE49-F238E27FC236}">
                <a16:creationId xmlns:a16="http://schemas.microsoft.com/office/drawing/2014/main" id="{5E08A36A-73AF-47BF-9F2A-8585C9838017}"/>
              </a:ext>
            </a:extLst>
          </p:cNvPr>
          <p:cNvSpPr/>
          <p:nvPr/>
        </p:nvSpPr>
        <p:spPr>
          <a:xfrm>
            <a:off x="4953433" y="2503575"/>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5" name="Oval 24">
            <a:extLst>
              <a:ext uri="{FF2B5EF4-FFF2-40B4-BE49-F238E27FC236}">
                <a16:creationId xmlns:a16="http://schemas.microsoft.com/office/drawing/2014/main" id="{E5E5F04F-7B96-4871-84ED-673B79386810}"/>
              </a:ext>
            </a:extLst>
          </p:cNvPr>
          <p:cNvSpPr/>
          <p:nvPr/>
        </p:nvSpPr>
        <p:spPr>
          <a:xfrm>
            <a:off x="4510607" y="2503576"/>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6" name="Oval 25">
            <a:extLst>
              <a:ext uri="{FF2B5EF4-FFF2-40B4-BE49-F238E27FC236}">
                <a16:creationId xmlns:a16="http://schemas.microsoft.com/office/drawing/2014/main" id="{C1801BDA-916A-4A87-B955-527A8CAF640A}"/>
              </a:ext>
            </a:extLst>
          </p:cNvPr>
          <p:cNvSpPr/>
          <p:nvPr/>
        </p:nvSpPr>
        <p:spPr>
          <a:xfrm>
            <a:off x="4033665" y="2945656"/>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7" name="Oval 26">
            <a:extLst>
              <a:ext uri="{FF2B5EF4-FFF2-40B4-BE49-F238E27FC236}">
                <a16:creationId xmlns:a16="http://schemas.microsoft.com/office/drawing/2014/main" id="{603F8E5D-061E-47A6-B53E-3BBC326DFD93}"/>
              </a:ext>
            </a:extLst>
          </p:cNvPr>
          <p:cNvSpPr/>
          <p:nvPr/>
        </p:nvSpPr>
        <p:spPr>
          <a:xfrm>
            <a:off x="4515977" y="2927731"/>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8" name="Oval 27">
            <a:extLst>
              <a:ext uri="{FF2B5EF4-FFF2-40B4-BE49-F238E27FC236}">
                <a16:creationId xmlns:a16="http://schemas.microsoft.com/office/drawing/2014/main" id="{ED60C9AD-989B-443B-8973-6E00727F3CBB}"/>
              </a:ext>
            </a:extLst>
          </p:cNvPr>
          <p:cNvSpPr/>
          <p:nvPr/>
        </p:nvSpPr>
        <p:spPr>
          <a:xfrm>
            <a:off x="4970666" y="2927730"/>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29" name="Oval 28">
            <a:extLst>
              <a:ext uri="{FF2B5EF4-FFF2-40B4-BE49-F238E27FC236}">
                <a16:creationId xmlns:a16="http://schemas.microsoft.com/office/drawing/2014/main" id="{13CAB712-13A1-4555-B784-CB3A77177984}"/>
              </a:ext>
            </a:extLst>
          </p:cNvPr>
          <p:cNvSpPr/>
          <p:nvPr/>
        </p:nvSpPr>
        <p:spPr>
          <a:xfrm>
            <a:off x="4010219" y="4778290"/>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0" name="Oval 29">
            <a:extLst>
              <a:ext uri="{FF2B5EF4-FFF2-40B4-BE49-F238E27FC236}">
                <a16:creationId xmlns:a16="http://schemas.microsoft.com/office/drawing/2014/main" id="{A942750C-DBA0-458F-9E84-27C06F36B77E}"/>
              </a:ext>
            </a:extLst>
          </p:cNvPr>
          <p:cNvSpPr/>
          <p:nvPr/>
        </p:nvSpPr>
        <p:spPr>
          <a:xfrm>
            <a:off x="4455104" y="4362487"/>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1" name="Oval 30">
            <a:extLst>
              <a:ext uri="{FF2B5EF4-FFF2-40B4-BE49-F238E27FC236}">
                <a16:creationId xmlns:a16="http://schemas.microsoft.com/office/drawing/2014/main" id="{2DF4CA4A-64E8-4DA8-809C-850D906A4102}"/>
              </a:ext>
            </a:extLst>
          </p:cNvPr>
          <p:cNvSpPr/>
          <p:nvPr/>
        </p:nvSpPr>
        <p:spPr>
          <a:xfrm>
            <a:off x="4970666" y="4381683"/>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2" name="Oval 31">
            <a:extLst>
              <a:ext uri="{FF2B5EF4-FFF2-40B4-BE49-F238E27FC236}">
                <a16:creationId xmlns:a16="http://schemas.microsoft.com/office/drawing/2014/main" id="{B50384D2-9A85-44B8-BAA9-5CC7512B382B}"/>
              </a:ext>
            </a:extLst>
          </p:cNvPr>
          <p:cNvSpPr/>
          <p:nvPr/>
        </p:nvSpPr>
        <p:spPr>
          <a:xfrm>
            <a:off x="4970666" y="4745959"/>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3" name="Oval 32">
            <a:extLst>
              <a:ext uri="{FF2B5EF4-FFF2-40B4-BE49-F238E27FC236}">
                <a16:creationId xmlns:a16="http://schemas.microsoft.com/office/drawing/2014/main" id="{75EE59BB-2A93-476F-AE44-ADDE0646B6B8}"/>
              </a:ext>
            </a:extLst>
          </p:cNvPr>
          <p:cNvSpPr/>
          <p:nvPr/>
        </p:nvSpPr>
        <p:spPr>
          <a:xfrm>
            <a:off x="4490442" y="4802780"/>
            <a:ext cx="198120" cy="19836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35" name="TextBox 34">
            <a:extLst>
              <a:ext uri="{FF2B5EF4-FFF2-40B4-BE49-F238E27FC236}">
                <a16:creationId xmlns:a16="http://schemas.microsoft.com/office/drawing/2014/main" id="{668CB776-A288-437B-A7EB-F4F86388E7E6}"/>
              </a:ext>
            </a:extLst>
          </p:cNvPr>
          <p:cNvSpPr txBox="1"/>
          <p:nvPr/>
        </p:nvSpPr>
        <p:spPr>
          <a:xfrm>
            <a:off x="5947928" y="5047157"/>
            <a:ext cx="2949287" cy="207749"/>
          </a:xfrm>
          <a:prstGeom prst="rect">
            <a:avLst/>
          </a:prstGeom>
          <a:noFill/>
        </p:spPr>
        <p:txBody>
          <a:bodyPr wrap="square">
            <a:spAutoFit/>
          </a:bodyPr>
          <a:lstStyle/>
          <a:p>
            <a:r>
              <a:rPr lang="en-ZA" sz="750" dirty="0">
                <a:solidFill>
                  <a:schemeClr val="bg1"/>
                </a:solidFill>
              </a:rPr>
              <a:t>Source: ICAO https://data.icao.int/coVID-19/operational.htm</a:t>
            </a:r>
          </a:p>
        </p:txBody>
      </p:sp>
    </p:spTree>
    <p:extLst>
      <p:ext uri="{BB962C8B-B14F-4D97-AF65-F5344CB8AC3E}">
        <p14:creationId xmlns:p14="http://schemas.microsoft.com/office/powerpoint/2010/main" val="772330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8D9C-46A8-47AA-BB23-58BE70625B9A}"/>
              </a:ext>
            </a:extLst>
          </p:cNvPr>
          <p:cNvSpPr>
            <a:spLocks noGrp="1"/>
          </p:cNvSpPr>
          <p:nvPr>
            <p:ph type="title"/>
          </p:nvPr>
        </p:nvSpPr>
        <p:spPr>
          <a:xfrm>
            <a:off x="683568" y="773396"/>
            <a:ext cx="7633855" cy="457200"/>
          </a:xfrm>
        </p:spPr>
        <p:txBody>
          <a:bodyPr/>
          <a:lstStyle/>
          <a:p>
            <a:r>
              <a:rPr lang="en-ZA" dirty="0">
                <a:latin typeface="Rockwell" panose="02060603020205020403" pitchFamily="18" charset="0"/>
              </a:rPr>
              <a:t>Air: Annual Inbound Tourists from Main Source Markets</a:t>
            </a:r>
          </a:p>
        </p:txBody>
      </p:sp>
      <p:sp>
        <p:nvSpPr>
          <p:cNvPr id="4" name="Slide Number Placeholder 3">
            <a:extLst>
              <a:ext uri="{FF2B5EF4-FFF2-40B4-BE49-F238E27FC236}">
                <a16:creationId xmlns:a16="http://schemas.microsoft.com/office/drawing/2014/main" id="{3E280FC0-F533-4430-87A6-FA04E4D32C79}"/>
              </a:ext>
            </a:extLst>
          </p:cNvPr>
          <p:cNvSpPr>
            <a:spLocks noGrp="1"/>
          </p:cNvSpPr>
          <p:nvPr>
            <p:ph type="sldNum" sz="quarter" idx="10"/>
          </p:nvPr>
        </p:nvSpPr>
        <p:spPr/>
        <p:txBody>
          <a:bodyPr/>
          <a:lstStyle/>
          <a:p>
            <a:fld id="{A9A33B5C-8EEB-4DD4-A730-D118B075488E}" type="slidenum">
              <a:rPr lang="en-GB" altLang="en-US" smtClean="0"/>
              <a:pPr/>
              <a:t>19</a:t>
            </a:fld>
            <a:endParaRPr lang="en-GB" altLang="en-US" dirty="0"/>
          </a:p>
        </p:txBody>
      </p:sp>
      <p:pic>
        <p:nvPicPr>
          <p:cNvPr id="5" name="Picture 4">
            <a:extLst>
              <a:ext uri="{FF2B5EF4-FFF2-40B4-BE49-F238E27FC236}">
                <a16:creationId xmlns:a16="http://schemas.microsoft.com/office/drawing/2014/main" id="{47FC84A8-8458-41C5-BE29-413FC5FE362D}"/>
              </a:ext>
            </a:extLst>
          </p:cNvPr>
          <p:cNvPicPr>
            <a:picLocks noChangeAspect="1"/>
          </p:cNvPicPr>
          <p:nvPr/>
        </p:nvPicPr>
        <p:blipFill>
          <a:blip r:embed="rId2"/>
          <a:stretch>
            <a:fillRect/>
          </a:stretch>
        </p:blipFill>
        <p:spPr>
          <a:xfrm>
            <a:off x="4941570" y="1559052"/>
            <a:ext cx="4137660" cy="862965"/>
          </a:xfrm>
          <a:prstGeom prst="rect">
            <a:avLst/>
          </a:prstGeom>
        </p:spPr>
      </p:pic>
      <p:pic>
        <p:nvPicPr>
          <p:cNvPr id="6" name="Picture 5">
            <a:extLst>
              <a:ext uri="{FF2B5EF4-FFF2-40B4-BE49-F238E27FC236}">
                <a16:creationId xmlns:a16="http://schemas.microsoft.com/office/drawing/2014/main" id="{C7F6E1BA-C296-4003-8AE8-1239E5BE2E1E}"/>
              </a:ext>
            </a:extLst>
          </p:cNvPr>
          <p:cNvPicPr>
            <a:picLocks noChangeAspect="1"/>
          </p:cNvPicPr>
          <p:nvPr/>
        </p:nvPicPr>
        <p:blipFill>
          <a:blip r:embed="rId3"/>
          <a:stretch>
            <a:fillRect/>
          </a:stretch>
        </p:blipFill>
        <p:spPr>
          <a:xfrm>
            <a:off x="707950" y="1898489"/>
            <a:ext cx="4042791" cy="2774061"/>
          </a:xfrm>
          <a:prstGeom prst="rect">
            <a:avLst/>
          </a:prstGeom>
        </p:spPr>
      </p:pic>
      <p:sp>
        <p:nvSpPr>
          <p:cNvPr id="7" name="TextBox 6">
            <a:extLst>
              <a:ext uri="{FF2B5EF4-FFF2-40B4-BE49-F238E27FC236}">
                <a16:creationId xmlns:a16="http://schemas.microsoft.com/office/drawing/2014/main" id="{F7CBA0FD-92E2-4F0D-9918-1F0DC8EE1622}"/>
              </a:ext>
            </a:extLst>
          </p:cNvPr>
          <p:cNvSpPr txBox="1"/>
          <p:nvPr/>
        </p:nvSpPr>
        <p:spPr>
          <a:xfrm>
            <a:off x="7516092" y="4946592"/>
            <a:ext cx="1019831" cy="207749"/>
          </a:xfrm>
          <a:prstGeom prst="rect">
            <a:avLst/>
          </a:prstGeom>
          <a:noFill/>
        </p:spPr>
        <p:txBody>
          <a:bodyPr wrap="none" rtlCol="0">
            <a:spAutoFit/>
          </a:bodyPr>
          <a:lstStyle/>
          <a:p>
            <a:r>
              <a:rPr lang="en-ZA" sz="750" dirty="0">
                <a:solidFill>
                  <a:schemeClr val="bg1"/>
                </a:solidFill>
              </a:rPr>
              <a:t>Source: Data StatsSA</a:t>
            </a:r>
          </a:p>
        </p:txBody>
      </p:sp>
    </p:spTree>
    <p:extLst>
      <p:ext uri="{BB962C8B-B14F-4D97-AF65-F5344CB8AC3E}">
        <p14:creationId xmlns:p14="http://schemas.microsoft.com/office/powerpoint/2010/main" val="175200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82EA-4799-4AD8-97EF-86184D904BD8}"/>
              </a:ext>
            </a:extLst>
          </p:cNvPr>
          <p:cNvSpPr>
            <a:spLocks noGrp="1"/>
          </p:cNvSpPr>
          <p:nvPr>
            <p:ph type="title"/>
          </p:nvPr>
        </p:nvSpPr>
        <p:spPr>
          <a:xfrm>
            <a:off x="755576" y="112440"/>
            <a:ext cx="6705600" cy="990600"/>
          </a:xfrm>
        </p:spPr>
        <p:txBody>
          <a:bodyPr/>
          <a:lstStyle/>
          <a:p>
            <a:pPr algn="ctr"/>
            <a:r>
              <a:rPr lang="en-US" sz="3200" dirty="0">
                <a:solidFill>
                  <a:srgbClr val="FFFF00"/>
                </a:solidFill>
                <a:latin typeface="Rockwell" pitchFamily="18" charset="0"/>
              </a:rPr>
              <a:t>Presentation Outline</a:t>
            </a:r>
            <a:endParaRPr lang="en-ZA" sz="3200" dirty="0">
              <a:solidFill>
                <a:srgbClr val="FFFF00"/>
              </a:solidFill>
              <a:latin typeface="Rockwell" pitchFamily="18" charset="0"/>
            </a:endParaRPr>
          </a:p>
        </p:txBody>
      </p:sp>
      <p:sp>
        <p:nvSpPr>
          <p:cNvPr id="3" name="Content Placeholder 2">
            <a:extLst>
              <a:ext uri="{FF2B5EF4-FFF2-40B4-BE49-F238E27FC236}">
                <a16:creationId xmlns:a16="http://schemas.microsoft.com/office/drawing/2014/main" id="{C598D018-0456-4888-A727-A1F7E97A1B26}"/>
              </a:ext>
            </a:extLst>
          </p:cNvPr>
          <p:cNvSpPr>
            <a:spLocks noGrp="1"/>
          </p:cNvSpPr>
          <p:nvPr>
            <p:ph idx="1"/>
          </p:nvPr>
        </p:nvSpPr>
        <p:spPr>
          <a:xfrm>
            <a:off x="611560" y="1268760"/>
            <a:ext cx="7776864" cy="4648200"/>
          </a:xfrm>
        </p:spPr>
        <p:txBody>
          <a:bodyPr/>
          <a:lstStyle/>
          <a:p>
            <a:r>
              <a:rPr lang="en-US" sz="2000" dirty="0">
                <a:latin typeface="Rockwell" panose="02060603020205020403" pitchFamily="18" charset="0"/>
              </a:rPr>
              <a:t>Aim and objectives of the study</a:t>
            </a:r>
          </a:p>
          <a:p>
            <a:r>
              <a:rPr lang="en-US" sz="2000" dirty="0">
                <a:latin typeface="Rockwell" panose="02060603020205020403" pitchFamily="18" charset="0"/>
              </a:rPr>
              <a:t>Methodology</a:t>
            </a:r>
          </a:p>
          <a:p>
            <a:r>
              <a:rPr lang="en-US" sz="2000" dirty="0">
                <a:latin typeface="Rockwell" panose="02060603020205020403" pitchFamily="18" charset="0"/>
              </a:rPr>
              <a:t>Symbiotic relationship between transport and tourism</a:t>
            </a:r>
          </a:p>
          <a:p>
            <a:r>
              <a:rPr lang="en-US" sz="2000" dirty="0">
                <a:latin typeface="Rockwell" panose="02060603020205020403" pitchFamily="18" charset="0"/>
              </a:rPr>
              <a:t>The tourism-transport interface</a:t>
            </a:r>
          </a:p>
          <a:p>
            <a:r>
              <a:rPr lang="en-US" sz="2000" dirty="0">
                <a:latin typeface="Rockwell" panose="02060603020205020403" pitchFamily="18" charset="0"/>
              </a:rPr>
              <a:t>Brief overview of domestic and inbound transport trends (road and air)</a:t>
            </a:r>
          </a:p>
          <a:p>
            <a:r>
              <a:rPr lang="en-US" sz="2000" dirty="0">
                <a:latin typeface="Rockwell" panose="02060603020205020403" pitchFamily="18" charset="0"/>
              </a:rPr>
              <a:t>Modes (Pre-</a:t>
            </a:r>
            <a:r>
              <a:rPr lang="en-US" sz="2000" dirty="0" err="1">
                <a:latin typeface="Rockwell" panose="02060603020205020403" pitchFamily="18" charset="0"/>
              </a:rPr>
              <a:t>Covid</a:t>
            </a:r>
            <a:r>
              <a:rPr lang="en-US" sz="2000" dirty="0">
                <a:latin typeface="Rockwell" panose="02060603020205020403" pitchFamily="18" charset="0"/>
              </a:rPr>
              <a:t>, Current, Post-</a:t>
            </a:r>
            <a:r>
              <a:rPr lang="en-US" sz="2000" dirty="0" err="1">
                <a:latin typeface="Rockwell" panose="02060603020205020403" pitchFamily="18" charset="0"/>
              </a:rPr>
              <a:t>Covid</a:t>
            </a:r>
            <a:r>
              <a:rPr lang="en-US" sz="2000" dirty="0">
                <a:latin typeface="Rockwell" panose="02060603020205020403" pitchFamily="18" charset="0"/>
              </a:rPr>
              <a:t>)</a:t>
            </a:r>
          </a:p>
          <a:p>
            <a:pPr lvl="1"/>
            <a:r>
              <a:rPr lang="en-US" sz="2000" dirty="0">
                <a:latin typeface="Rockwell" panose="02060603020205020403" pitchFamily="18" charset="0"/>
              </a:rPr>
              <a:t>Air</a:t>
            </a:r>
          </a:p>
          <a:p>
            <a:pPr lvl="1"/>
            <a:r>
              <a:rPr lang="en-US" sz="2000" dirty="0">
                <a:latin typeface="Rockwell" panose="02060603020205020403" pitchFamily="18" charset="0"/>
              </a:rPr>
              <a:t>Road</a:t>
            </a:r>
          </a:p>
          <a:p>
            <a:pPr lvl="2"/>
            <a:r>
              <a:rPr lang="en-US" sz="2000" dirty="0">
                <a:latin typeface="Rockwell" panose="02060603020205020403" pitchFamily="18" charset="0"/>
              </a:rPr>
              <a:t>Car rental</a:t>
            </a:r>
          </a:p>
          <a:p>
            <a:pPr lvl="2"/>
            <a:r>
              <a:rPr lang="en-US" sz="2000" dirty="0">
                <a:latin typeface="Rockwell" panose="02060603020205020403" pitchFamily="18" charset="0"/>
              </a:rPr>
              <a:t>Bus/Coach</a:t>
            </a:r>
          </a:p>
          <a:p>
            <a:r>
              <a:rPr lang="en-US" sz="2000" dirty="0">
                <a:latin typeface="Rockwell" panose="02060603020205020403" pitchFamily="18" charset="0"/>
              </a:rPr>
              <a:t>Overall conclusions</a:t>
            </a:r>
          </a:p>
          <a:p>
            <a:pPr lvl="2"/>
            <a:endParaRPr lang="en-US" sz="2000" dirty="0">
              <a:latin typeface="Rockwell" panose="02060603020205020403" pitchFamily="18" charset="0"/>
            </a:endParaRPr>
          </a:p>
          <a:p>
            <a:pPr lvl="2"/>
            <a:endParaRPr lang="en-US" dirty="0"/>
          </a:p>
          <a:p>
            <a:endParaRPr lang="en-ZA" dirty="0"/>
          </a:p>
        </p:txBody>
      </p:sp>
      <p:sp>
        <p:nvSpPr>
          <p:cNvPr id="4" name="Slide Number Placeholder 3">
            <a:extLst>
              <a:ext uri="{FF2B5EF4-FFF2-40B4-BE49-F238E27FC236}">
                <a16:creationId xmlns:a16="http://schemas.microsoft.com/office/drawing/2014/main" id="{7DC33E8B-F792-4E78-AA8E-FCB7FCBE3C9D}"/>
              </a:ext>
            </a:extLst>
          </p:cNvPr>
          <p:cNvSpPr>
            <a:spLocks noGrp="1"/>
          </p:cNvSpPr>
          <p:nvPr>
            <p:ph type="sldNum" sz="quarter" idx="10"/>
          </p:nvPr>
        </p:nvSpPr>
        <p:spPr/>
        <p:txBody>
          <a:bodyPr/>
          <a:lstStyle/>
          <a:p>
            <a:fld id="{A9A33B5C-8EEB-4DD4-A730-D118B075488E}" type="slidenum">
              <a:rPr lang="en-GB" altLang="en-US" smtClean="0"/>
              <a:pPr/>
              <a:t>2</a:t>
            </a:fld>
            <a:endParaRPr lang="en-GB" altLang="en-US"/>
          </a:p>
        </p:txBody>
      </p:sp>
    </p:spTree>
    <p:extLst>
      <p:ext uri="{BB962C8B-B14F-4D97-AF65-F5344CB8AC3E}">
        <p14:creationId xmlns:p14="http://schemas.microsoft.com/office/powerpoint/2010/main" val="1725900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4DB6-B557-4602-B497-20067573E8EA}"/>
              </a:ext>
            </a:extLst>
          </p:cNvPr>
          <p:cNvSpPr>
            <a:spLocks noGrp="1"/>
          </p:cNvSpPr>
          <p:nvPr>
            <p:ph type="title"/>
          </p:nvPr>
        </p:nvSpPr>
        <p:spPr>
          <a:xfrm>
            <a:off x="685800" y="1085850"/>
            <a:ext cx="7155873" cy="742950"/>
          </a:xfrm>
        </p:spPr>
        <p:txBody>
          <a:bodyPr/>
          <a:lstStyle/>
          <a:p>
            <a:r>
              <a:rPr lang="en-ZA" dirty="0">
                <a:latin typeface="Rockwell" panose="02060603020205020403" pitchFamily="18" charset="0"/>
              </a:rPr>
              <a:t>Air: Inbound Tourist  Arrivals per Main Airport</a:t>
            </a:r>
          </a:p>
        </p:txBody>
      </p:sp>
      <p:sp>
        <p:nvSpPr>
          <p:cNvPr id="4" name="Slide Number Placeholder 3">
            <a:extLst>
              <a:ext uri="{FF2B5EF4-FFF2-40B4-BE49-F238E27FC236}">
                <a16:creationId xmlns:a16="http://schemas.microsoft.com/office/drawing/2014/main" id="{15A1D970-AF80-442D-AC5A-4835F46BE6DA}"/>
              </a:ext>
            </a:extLst>
          </p:cNvPr>
          <p:cNvSpPr>
            <a:spLocks noGrp="1"/>
          </p:cNvSpPr>
          <p:nvPr>
            <p:ph type="sldNum" sz="quarter" idx="10"/>
          </p:nvPr>
        </p:nvSpPr>
        <p:spPr/>
        <p:txBody>
          <a:bodyPr/>
          <a:lstStyle/>
          <a:p>
            <a:fld id="{A9A33B5C-8EEB-4DD4-A730-D118B075488E}" type="slidenum">
              <a:rPr lang="en-GB" altLang="en-US" smtClean="0"/>
              <a:pPr/>
              <a:t>20</a:t>
            </a:fld>
            <a:endParaRPr lang="en-GB" altLang="en-US" dirty="0"/>
          </a:p>
        </p:txBody>
      </p:sp>
      <p:pic>
        <p:nvPicPr>
          <p:cNvPr id="6" name="Picture 5">
            <a:extLst>
              <a:ext uri="{FF2B5EF4-FFF2-40B4-BE49-F238E27FC236}">
                <a16:creationId xmlns:a16="http://schemas.microsoft.com/office/drawing/2014/main" id="{5BD8BC63-A81A-41CD-96DF-2EBB08D4235B}"/>
              </a:ext>
            </a:extLst>
          </p:cNvPr>
          <p:cNvPicPr>
            <a:picLocks noChangeAspect="1"/>
          </p:cNvPicPr>
          <p:nvPr/>
        </p:nvPicPr>
        <p:blipFill>
          <a:blip r:embed="rId2"/>
          <a:stretch>
            <a:fillRect/>
          </a:stretch>
        </p:blipFill>
        <p:spPr>
          <a:xfrm>
            <a:off x="4717473" y="2011456"/>
            <a:ext cx="4181752" cy="2430233"/>
          </a:xfrm>
          <a:prstGeom prst="rect">
            <a:avLst/>
          </a:prstGeom>
        </p:spPr>
      </p:pic>
      <p:pic>
        <p:nvPicPr>
          <p:cNvPr id="7" name="Picture 6">
            <a:extLst>
              <a:ext uri="{FF2B5EF4-FFF2-40B4-BE49-F238E27FC236}">
                <a16:creationId xmlns:a16="http://schemas.microsoft.com/office/drawing/2014/main" id="{94DE6A17-A890-43ED-B9A9-6B38E159ABD9}"/>
              </a:ext>
            </a:extLst>
          </p:cNvPr>
          <p:cNvPicPr>
            <a:picLocks noChangeAspect="1"/>
          </p:cNvPicPr>
          <p:nvPr/>
        </p:nvPicPr>
        <p:blipFill>
          <a:blip r:embed="rId3">
            <a:lum/>
          </a:blip>
          <a:stretch>
            <a:fillRect/>
          </a:stretch>
        </p:blipFill>
        <p:spPr>
          <a:xfrm>
            <a:off x="306775" y="2004278"/>
            <a:ext cx="4294520" cy="2423055"/>
          </a:xfrm>
          <a:prstGeom prst="rect">
            <a:avLst/>
          </a:prstGeom>
        </p:spPr>
      </p:pic>
    </p:spTree>
    <p:extLst>
      <p:ext uri="{BB962C8B-B14F-4D97-AF65-F5344CB8AC3E}">
        <p14:creationId xmlns:p14="http://schemas.microsoft.com/office/powerpoint/2010/main" val="229713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37EAE8-55D8-41EA-AF85-2CDB4006935C}"/>
              </a:ext>
            </a:extLst>
          </p:cNvPr>
          <p:cNvSpPr>
            <a:spLocks noGrp="1"/>
          </p:cNvSpPr>
          <p:nvPr>
            <p:ph type="title"/>
          </p:nvPr>
        </p:nvSpPr>
        <p:spPr>
          <a:xfrm>
            <a:off x="357274" y="1093990"/>
            <a:ext cx="8458200" cy="554182"/>
          </a:xfrm>
        </p:spPr>
        <p:txBody>
          <a:bodyPr/>
          <a:lstStyle/>
          <a:p>
            <a:r>
              <a:rPr lang="en-ZA" dirty="0">
                <a:latin typeface="Rockwell" panose="02060603020205020403" pitchFamily="18" charset="0"/>
              </a:rPr>
              <a:t>Air: Inbound Tourist Arrivals: Intercontinental Source Markets</a:t>
            </a:r>
          </a:p>
        </p:txBody>
      </p:sp>
      <p:pic>
        <p:nvPicPr>
          <p:cNvPr id="8" name="Picture 7">
            <a:extLst>
              <a:ext uri="{FF2B5EF4-FFF2-40B4-BE49-F238E27FC236}">
                <a16:creationId xmlns:a16="http://schemas.microsoft.com/office/drawing/2014/main" id="{47B58912-CD9A-409F-B098-2E1B337A7604}"/>
              </a:ext>
            </a:extLst>
          </p:cNvPr>
          <p:cNvPicPr>
            <a:picLocks noChangeAspect="1"/>
          </p:cNvPicPr>
          <p:nvPr/>
        </p:nvPicPr>
        <p:blipFill>
          <a:blip r:embed="rId2"/>
          <a:stretch>
            <a:fillRect/>
          </a:stretch>
        </p:blipFill>
        <p:spPr>
          <a:xfrm>
            <a:off x="357274" y="1911408"/>
            <a:ext cx="8332470" cy="1954530"/>
          </a:xfrm>
          <a:prstGeom prst="rect">
            <a:avLst/>
          </a:prstGeom>
        </p:spPr>
      </p:pic>
      <p:sp>
        <p:nvSpPr>
          <p:cNvPr id="9" name="TextBox 8">
            <a:extLst>
              <a:ext uri="{FF2B5EF4-FFF2-40B4-BE49-F238E27FC236}">
                <a16:creationId xmlns:a16="http://schemas.microsoft.com/office/drawing/2014/main" id="{551D045C-915B-4455-947E-D49E43A2C7D2}"/>
              </a:ext>
            </a:extLst>
          </p:cNvPr>
          <p:cNvSpPr txBox="1"/>
          <p:nvPr/>
        </p:nvSpPr>
        <p:spPr>
          <a:xfrm>
            <a:off x="7516092" y="4946592"/>
            <a:ext cx="1019831" cy="207749"/>
          </a:xfrm>
          <a:prstGeom prst="rect">
            <a:avLst/>
          </a:prstGeom>
          <a:noFill/>
        </p:spPr>
        <p:txBody>
          <a:bodyPr wrap="none" rtlCol="0">
            <a:spAutoFit/>
          </a:bodyPr>
          <a:lstStyle/>
          <a:p>
            <a:r>
              <a:rPr lang="en-ZA" sz="750" dirty="0">
                <a:solidFill>
                  <a:schemeClr val="bg1"/>
                </a:solidFill>
              </a:rPr>
              <a:t>Source: Data StatsSA</a:t>
            </a:r>
          </a:p>
        </p:txBody>
      </p:sp>
    </p:spTree>
    <p:extLst>
      <p:ext uri="{BB962C8B-B14F-4D97-AF65-F5344CB8AC3E}">
        <p14:creationId xmlns:p14="http://schemas.microsoft.com/office/powerpoint/2010/main" val="2462738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1BA3-E1D6-46E1-BE14-3A56B75165AC}"/>
              </a:ext>
            </a:extLst>
          </p:cNvPr>
          <p:cNvSpPr>
            <a:spLocks noGrp="1"/>
          </p:cNvSpPr>
          <p:nvPr>
            <p:ph type="title"/>
          </p:nvPr>
        </p:nvSpPr>
        <p:spPr>
          <a:xfrm>
            <a:off x="710045" y="692696"/>
            <a:ext cx="7723909" cy="353291"/>
          </a:xfrm>
        </p:spPr>
        <p:txBody>
          <a:bodyPr/>
          <a:lstStyle/>
          <a:p>
            <a:r>
              <a:rPr lang="en-ZA" dirty="0">
                <a:latin typeface="Rockwell" panose="02060603020205020403" pitchFamily="18" charset="0"/>
              </a:rPr>
              <a:t>Air: Inbound Tourist Arrivals: African Source Markets</a:t>
            </a:r>
          </a:p>
        </p:txBody>
      </p:sp>
      <p:sp>
        <p:nvSpPr>
          <p:cNvPr id="4" name="Slide Number Placeholder 3">
            <a:extLst>
              <a:ext uri="{FF2B5EF4-FFF2-40B4-BE49-F238E27FC236}">
                <a16:creationId xmlns:a16="http://schemas.microsoft.com/office/drawing/2014/main" id="{B338F408-836C-41CE-9434-0C33E00AD15B}"/>
              </a:ext>
            </a:extLst>
          </p:cNvPr>
          <p:cNvSpPr>
            <a:spLocks noGrp="1"/>
          </p:cNvSpPr>
          <p:nvPr>
            <p:ph type="sldNum" sz="quarter" idx="10"/>
          </p:nvPr>
        </p:nvSpPr>
        <p:spPr/>
        <p:txBody>
          <a:bodyPr/>
          <a:lstStyle/>
          <a:p>
            <a:fld id="{A9A33B5C-8EEB-4DD4-A730-D118B075488E}" type="slidenum">
              <a:rPr lang="en-GB" altLang="en-US" smtClean="0"/>
              <a:pPr/>
              <a:t>22</a:t>
            </a:fld>
            <a:endParaRPr lang="en-GB" altLang="en-US" dirty="0"/>
          </a:p>
        </p:txBody>
      </p:sp>
      <p:pic>
        <p:nvPicPr>
          <p:cNvPr id="7" name="Picture 6">
            <a:extLst>
              <a:ext uri="{FF2B5EF4-FFF2-40B4-BE49-F238E27FC236}">
                <a16:creationId xmlns:a16="http://schemas.microsoft.com/office/drawing/2014/main" id="{B08DDC96-055D-4579-A296-C44C484FFEB6}"/>
              </a:ext>
            </a:extLst>
          </p:cNvPr>
          <p:cNvPicPr>
            <a:picLocks noChangeAspect="1"/>
          </p:cNvPicPr>
          <p:nvPr/>
        </p:nvPicPr>
        <p:blipFill>
          <a:blip r:embed="rId2"/>
          <a:stretch>
            <a:fillRect/>
          </a:stretch>
        </p:blipFill>
        <p:spPr>
          <a:xfrm>
            <a:off x="288001" y="1381991"/>
            <a:ext cx="8332470" cy="3760470"/>
          </a:xfrm>
          <a:prstGeom prst="rect">
            <a:avLst/>
          </a:prstGeom>
        </p:spPr>
      </p:pic>
      <p:sp>
        <p:nvSpPr>
          <p:cNvPr id="8" name="TextBox 7">
            <a:extLst>
              <a:ext uri="{FF2B5EF4-FFF2-40B4-BE49-F238E27FC236}">
                <a16:creationId xmlns:a16="http://schemas.microsoft.com/office/drawing/2014/main" id="{BED8478A-736A-436E-B122-E69EA7CACDDF}"/>
              </a:ext>
            </a:extLst>
          </p:cNvPr>
          <p:cNvSpPr txBox="1"/>
          <p:nvPr/>
        </p:nvSpPr>
        <p:spPr>
          <a:xfrm>
            <a:off x="7771360" y="5158340"/>
            <a:ext cx="1019831" cy="207749"/>
          </a:xfrm>
          <a:prstGeom prst="rect">
            <a:avLst/>
          </a:prstGeom>
          <a:noFill/>
        </p:spPr>
        <p:txBody>
          <a:bodyPr wrap="none" rtlCol="0">
            <a:spAutoFit/>
          </a:bodyPr>
          <a:lstStyle/>
          <a:p>
            <a:r>
              <a:rPr lang="en-ZA" sz="750" dirty="0">
                <a:solidFill>
                  <a:schemeClr val="bg1"/>
                </a:solidFill>
              </a:rPr>
              <a:t>Source: Data StatsSA</a:t>
            </a:r>
          </a:p>
        </p:txBody>
      </p:sp>
    </p:spTree>
    <p:extLst>
      <p:ext uri="{BB962C8B-B14F-4D97-AF65-F5344CB8AC3E}">
        <p14:creationId xmlns:p14="http://schemas.microsoft.com/office/powerpoint/2010/main" val="113464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8BA9-475F-4533-8F61-FB2D417C10C6}"/>
              </a:ext>
            </a:extLst>
          </p:cNvPr>
          <p:cNvSpPr>
            <a:spLocks noGrp="1"/>
          </p:cNvSpPr>
          <p:nvPr>
            <p:ph type="title"/>
          </p:nvPr>
        </p:nvSpPr>
        <p:spPr>
          <a:xfrm>
            <a:off x="842798" y="818703"/>
            <a:ext cx="7545626" cy="583520"/>
          </a:xfrm>
        </p:spPr>
        <p:txBody>
          <a:bodyPr/>
          <a:lstStyle/>
          <a:p>
            <a:r>
              <a:rPr lang="en-ZA" dirty="0">
                <a:latin typeface="Rockwell" panose="02060603020205020403" pitchFamily="18" charset="0"/>
              </a:rPr>
              <a:t>Air: Monthly Inbound Tourist Arrivals per Main Airport</a:t>
            </a:r>
          </a:p>
        </p:txBody>
      </p:sp>
      <p:sp>
        <p:nvSpPr>
          <p:cNvPr id="4" name="Slide Number Placeholder 3">
            <a:extLst>
              <a:ext uri="{FF2B5EF4-FFF2-40B4-BE49-F238E27FC236}">
                <a16:creationId xmlns:a16="http://schemas.microsoft.com/office/drawing/2014/main" id="{CF39CE57-D265-43F5-AF56-1E2115748E46}"/>
              </a:ext>
            </a:extLst>
          </p:cNvPr>
          <p:cNvSpPr>
            <a:spLocks noGrp="1"/>
          </p:cNvSpPr>
          <p:nvPr>
            <p:ph type="sldNum" sz="quarter" idx="10"/>
          </p:nvPr>
        </p:nvSpPr>
        <p:spPr/>
        <p:txBody>
          <a:bodyPr/>
          <a:lstStyle/>
          <a:p>
            <a:fld id="{A9A33B5C-8EEB-4DD4-A730-D118B075488E}" type="slidenum">
              <a:rPr lang="en-GB" altLang="en-US" smtClean="0"/>
              <a:pPr/>
              <a:t>23</a:t>
            </a:fld>
            <a:endParaRPr lang="en-GB" altLang="en-US" dirty="0"/>
          </a:p>
        </p:txBody>
      </p:sp>
      <p:pic>
        <p:nvPicPr>
          <p:cNvPr id="5" name="Picture 4">
            <a:extLst>
              <a:ext uri="{FF2B5EF4-FFF2-40B4-BE49-F238E27FC236}">
                <a16:creationId xmlns:a16="http://schemas.microsoft.com/office/drawing/2014/main" id="{89BE3C0B-2E7D-4609-A86A-59A5EF788B9F}"/>
              </a:ext>
            </a:extLst>
          </p:cNvPr>
          <p:cNvPicPr>
            <a:picLocks noChangeAspect="1"/>
          </p:cNvPicPr>
          <p:nvPr/>
        </p:nvPicPr>
        <p:blipFill>
          <a:blip r:embed="rId2"/>
          <a:stretch>
            <a:fillRect/>
          </a:stretch>
        </p:blipFill>
        <p:spPr>
          <a:xfrm>
            <a:off x="1079511" y="1669370"/>
            <a:ext cx="5031486" cy="3408426"/>
          </a:xfrm>
          <a:prstGeom prst="rect">
            <a:avLst/>
          </a:prstGeom>
        </p:spPr>
      </p:pic>
      <p:sp>
        <p:nvSpPr>
          <p:cNvPr id="7" name="TextBox 6">
            <a:extLst>
              <a:ext uri="{FF2B5EF4-FFF2-40B4-BE49-F238E27FC236}">
                <a16:creationId xmlns:a16="http://schemas.microsoft.com/office/drawing/2014/main" id="{39F9ECD0-6B58-488D-8ABA-7278237FB122}"/>
              </a:ext>
            </a:extLst>
          </p:cNvPr>
          <p:cNvSpPr txBox="1"/>
          <p:nvPr/>
        </p:nvSpPr>
        <p:spPr>
          <a:xfrm>
            <a:off x="6421582" y="2094091"/>
            <a:ext cx="2286000" cy="2192908"/>
          </a:xfrm>
          <a:prstGeom prst="rect">
            <a:avLst/>
          </a:prstGeom>
          <a:noFill/>
        </p:spPr>
        <p:txBody>
          <a:bodyPr wrap="square">
            <a:spAutoFit/>
          </a:bodyPr>
          <a:lstStyle/>
          <a:p>
            <a:pPr marL="201216" indent="-201216">
              <a:buFont typeface="Arial" panose="020B0604020202020204" pitchFamily="34" charset="0"/>
              <a:buChar char="•"/>
            </a:pPr>
            <a:r>
              <a:rPr lang="en-ZA" sz="1050" dirty="0">
                <a:solidFill>
                  <a:schemeClr val="bg1"/>
                </a:solidFill>
              </a:rPr>
              <a:t>Inbound tourists through ORTIA are higher than at Cape Town .</a:t>
            </a:r>
          </a:p>
          <a:p>
            <a:pPr marL="201216" indent="-201216">
              <a:buFont typeface="Arial" panose="020B0604020202020204" pitchFamily="34" charset="0"/>
              <a:buChar char="•"/>
            </a:pPr>
            <a:r>
              <a:rPr lang="en-ZA" sz="1050" dirty="0">
                <a:solidFill>
                  <a:schemeClr val="bg1"/>
                </a:solidFill>
              </a:rPr>
              <a:t>However, inbound traffic through Cape Town is demonstrate large seasonal swings  on a monthly basis</a:t>
            </a:r>
          </a:p>
          <a:p>
            <a:pPr marL="201216" indent="-201216">
              <a:buFont typeface="Arial" panose="020B0604020202020204" pitchFamily="34" charset="0"/>
              <a:buChar char="•"/>
            </a:pPr>
            <a:r>
              <a:rPr lang="en-ZA" sz="1050" dirty="0">
                <a:solidFill>
                  <a:schemeClr val="bg1"/>
                </a:solidFill>
              </a:rPr>
              <a:t>At ORTIA small monthly variations (zigzags) are seasonally followed by sharp downturns.</a:t>
            </a:r>
          </a:p>
          <a:p>
            <a:pPr marL="214313" indent="-214313">
              <a:buFont typeface="Arial" panose="020B0604020202020204" pitchFamily="34" charset="0"/>
              <a:buChar char="•"/>
            </a:pPr>
            <a:r>
              <a:rPr lang="en-ZA" sz="1050" dirty="0">
                <a:solidFill>
                  <a:schemeClr val="bg1"/>
                </a:solidFill>
              </a:rPr>
              <a:t>Inbound traffic through both main airports experienced a substantial decline as a result of COVID19 travel restrictions in 2020.</a:t>
            </a:r>
          </a:p>
        </p:txBody>
      </p:sp>
    </p:spTree>
    <p:extLst>
      <p:ext uri="{BB962C8B-B14F-4D97-AF65-F5344CB8AC3E}">
        <p14:creationId xmlns:p14="http://schemas.microsoft.com/office/powerpoint/2010/main" val="1186807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81AC-A2A7-44EE-BC1D-9D39E285A7EB}"/>
              </a:ext>
            </a:extLst>
          </p:cNvPr>
          <p:cNvSpPr>
            <a:spLocks noGrp="1"/>
          </p:cNvSpPr>
          <p:nvPr>
            <p:ph type="title"/>
          </p:nvPr>
        </p:nvSpPr>
        <p:spPr>
          <a:xfrm>
            <a:off x="683568" y="829394"/>
            <a:ext cx="6705600" cy="285750"/>
          </a:xfrm>
        </p:spPr>
        <p:txBody>
          <a:bodyPr/>
          <a:lstStyle/>
          <a:p>
            <a:r>
              <a:rPr lang="en-ZA" dirty="0">
                <a:latin typeface="Rockwell" panose="02060603020205020403" pitchFamily="18" charset="0"/>
              </a:rPr>
              <a:t>Africa Domestic Seat Production</a:t>
            </a:r>
          </a:p>
        </p:txBody>
      </p:sp>
      <p:sp>
        <p:nvSpPr>
          <p:cNvPr id="4" name="Slide Number Placeholder 3">
            <a:extLst>
              <a:ext uri="{FF2B5EF4-FFF2-40B4-BE49-F238E27FC236}">
                <a16:creationId xmlns:a16="http://schemas.microsoft.com/office/drawing/2014/main" id="{5F415E3D-7531-4892-86E6-18AD73400E05}"/>
              </a:ext>
            </a:extLst>
          </p:cNvPr>
          <p:cNvSpPr>
            <a:spLocks noGrp="1"/>
          </p:cNvSpPr>
          <p:nvPr>
            <p:ph type="sldNum" sz="quarter" idx="10"/>
          </p:nvPr>
        </p:nvSpPr>
        <p:spPr/>
        <p:txBody>
          <a:bodyPr/>
          <a:lstStyle/>
          <a:p>
            <a:fld id="{A9A33B5C-8EEB-4DD4-A730-D118B075488E}" type="slidenum">
              <a:rPr lang="en-GB" altLang="en-US" smtClean="0"/>
              <a:pPr/>
              <a:t>24</a:t>
            </a:fld>
            <a:endParaRPr lang="en-GB" altLang="en-US" dirty="0"/>
          </a:p>
        </p:txBody>
      </p:sp>
      <p:sp>
        <p:nvSpPr>
          <p:cNvPr id="6" name="TextBox 5">
            <a:extLst>
              <a:ext uri="{FF2B5EF4-FFF2-40B4-BE49-F238E27FC236}">
                <a16:creationId xmlns:a16="http://schemas.microsoft.com/office/drawing/2014/main" id="{398C8EA9-57A2-4C74-8D88-6AEC2EA7EC77}"/>
              </a:ext>
            </a:extLst>
          </p:cNvPr>
          <p:cNvSpPr txBox="1"/>
          <p:nvPr/>
        </p:nvSpPr>
        <p:spPr>
          <a:xfrm>
            <a:off x="574964" y="3048980"/>
            <a:ext cx="5221172" cy="415498"/>
          </a:xfrm>
          <a:prstGeom prst="rect">
            <a:avLst/>
          </a:prstGeom>
          <a:noFill/>
        </p:spPr>
        <p:txBody>
          <a:bodyPr wrap="square">
            <a:spAutoFit/>
          </a:bodyPr>
          <a:lstStyle/>
          <a:p>
            <a:r>
              <a:rPr lang="en-ZA" sz="2100" b="1" dirty="0">
                <a:solidFill>
                  <a:schemeClr val="bg1"/>
                </a:solidFill>
                <a:latin typeface="Rockwell" panose="02060603020205020403" pitchFamily="18" charset="0"/>
                <a:ea typeface="+mj-ea"/>
                <a:cs typeface="+mj-cs"/>
              </a:rPr>
              <a:t>Africa International Seat Production</a:t>
            </a:r>
          </a:p>
        </p:txBody>
      </p:sp>
      <p:pic>
        <p:nvPicPr>
          <p:cNvPr id="7" name="Content Placeholder 13">
            <a:extLst>
              <a:ext uri="{FF2B5EF4-FFF2-40B4-BE49-F238E27FC236}">
                <a16:creationId xmlns:a16="http://schemas.microsoft.com/office/drawing/2014/main" id="{05CFD047-9B70-4289-8C81-A3DC35B1C9F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0000"/>
                    </a14:imgEffect>
                  </a14:imgLayer>
                </a14:imgProps>
              </a:ext>
            </a:extLst>
          </a:blip>
          <a:stretch>
            <a:fillRect/>
          </a:stretch>
        </p:blipFill>
        <p:spPr>
          <a:xfrm>
            <a:off x="334459" y="1622819"/>
            <a:ext cx="4058710" cy="1426162"/>
          </a:xfrm>
          <a:prstGeom prst="rect">
            <a:avLst/>
          </a:prstGeom>
        </p:spPr>
      </p:pic>
      <p:pic>
        <p:nvPicPr>
          <p:cNvPr id="8" name="Content Placeholder 15">
            <a:extLst>
              <a:ext uri="{FF2B5EF4-FFF2-40B4-BE49-F238E27FC236}">
                <a16:creationId xmlns:a16="http://schemas.microsoft.com/office/drawing/2014/main" id="{58DCD2F1-D3D6-462F-8F3A-2ECBEA19A91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0000"/>
                    </a14:imgEffect>
                  </a14:imgLayer>
                </a14:imgProps>
              </a:ext>
            </a:extLst>
          </a:blip>
          <a:stretch>
            <a:fillRect/>
          </a:stretch>
        </p:blipFill>
        <p:spPr>
          <a:xfrm>
            <a:off x="4572000" y="1596175"/>
            <a:ext cx="3887391" cy="1495810"/>
          </a:xfrm>
          <a:prstGeom prst="rect">
            <a:avLst/>
          </a:prstGeom>
        </p:spPr>
      </p:pic>
      <p:pic>
        <p:nvPicPr>
          <p:cNvPr id="9" name="Picture 8">
            <a:extLst>
              <a:ext uri="{FF2B5EF4-FFF2-40B4-BE49-F238E27FC236}">
                <a16:creationId xmlns:a16="http://schemas.microsoft.com/office/drawing/2014/main" id="{CAC61A0A-F6AF-418D-BBFE-B3949E0741D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0000"/>
                    </a14:imgEffect>
                  </a14:imgLayer>
                </a14:imgProps>
              </a:ext>
            </a:extLst>
          </a:blip>
          <a:stretch>
            <a:fillRect/>
          </a:stretch>
        </p:blipFill>
        <p:spPr>
          <a:xfrm>
            <a:off x="323528" y="3810131"/>
            <a:ext cx="4058710" cy="1668023"/>
          </a:xfrm>
          <a:prstGeom prst="rect">
            <a:avLst/>
          </a:prstGeom>
        </p:spPr>
      </p:pic>
      <p:pic>
        <p:nvPicPr>
          <p:cNvPr id="10" name="Picture 9">
            <a:extLst>
              <a:ext uri="{FF2B5EF4-FFF2-40B4-BE49-F238E27FC236}">
                <a16:creationId xmlns:a16="http://schemas.microsoft.com/office/drawing/2014/main" id="{37FBF2B5-AF6C-471A-8B0A-D70270C6A7EF}"/>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0000"/>
                    </a14:imgEffect>
                  </a14:imgLayer>
                </a14:imgProps>
              </a:ext>
            </a:extLst>
          </a:blip>
          <a:stretch>
            <a:fillRect/>
          </a:stretch>
        </p:blipFill>
        <p:spPr>
          <a:xfrm>
            <a:off x="4644008" y="3810131"/>
            <a:ext cx="4058710" cy="1619061"/>
          </a:xfrm>
          <a:prstGeom prst="rect">
            <a:avLst/>
          </a:prstGeom>
        </p:spPr>
      </p:pic>
      <p:sp>
        <p:nvSpPr>
          <p:cNvPr id="13" name="TextBox 12">
            <a:extLst>
              <a:ext uri="{FF2B5EF4-FFF2-40B4-BE49-F238E27FC236}">
                <a16:creationId xmlns:a16="http://schemas.microsoft.com/office/drawing/2014/main" id="{07D38256-0F49-4171-B39D-378A48EDFBD5}"/>
              </a:ext>
            </a:extLst>
          </p:cNvPr>
          <p:cNvSpPr txBox="1"/>
          <p:nvPr/>
        </p:nvSpPr>
        <p:spPr>
          <a:xfrm>
            <a:off x="1402772" y="3573016"/>
            <a:ext cx="1288473" cy="300082"/>
          </a:xfrm>
          <a:prstGeom prst="rect">
            <a:avLst/>
          </a:prstGeom>
          <a:noFill/>
        </p:spPr>
        <p:txBody>
          <a:bodyPr wrap="square">
            <a:spAutoFit/>
          </a:bodyPr>
          <a:lstStyle/>
          <a:p>
            <a:pPr algn="ctr"/>
            <a:r>
              <a:rPr lang="en-ZA" sz="1350" dirty="0">
                <a:solidFill>
                  <a:schemeClr val="bg1"/>
                </a:solidFill>
                <a:latin typeface="TableauLight-Regular"/>
              </a:rPr>
              <a:t>2019 Base Year</a:t>
            </a:r>
          </a:p>
        </p:txBody>
      </p:sp>
      <p:sp>
        <p:nvSpPr>
          <p:cNvPr id="14" name="TextBox 13">
            <a:extLst>
              <a:ext uri="{FF2B5EF4-FFF2-40B4-BE49-F238E27FC236}">
                <a16:creationId xmlns:a16="http://schemas.microsoft.com/office/drawing/2014/main" id="{7B707EC0-2612-4E7A-ABF8-495267B3860A}"/>
              </a:ext>
            </a:extLst>
          </p:cNvPr>
          <p:cNvSpPr txBox="1"/>
          <p:nvPr/>
        </p:nvSpPr>
        <p:spPr>
          <a:xfrm>
            <a:off x="1402772" y="1324031"/>
            <a:ext cx="1288473" cy="300082"/>
          </a:xfrm>
          <a:prstGeom prst="rect">
            <a:avLst/>
          </a:prstGeom>
          <a:noFill/>
        </p:spPr>
        <p:txBody>
          <a:bodyPr wrap="square">
            <a:spAutoFit/>
          </a:bodyPr>
          <a:lstStyle/>
          <a:p>
            <a:pPr algn="ctr"/>
            <a:r>
              <a:rPr lang="en-ZA" sz="1350" dirty="0">
                <a:solidFill>
                  <a:schemeClr val="bg1"/>
                </a:solidFill>
                <a:latin typeface="TableauLight-Regular"/>
              </a:rPr>
              <a:t>2019 Base Year</a:t>
            </a:r>
          </a:p>
        </p:txBody>
      </p:sp>
      <p:sp>
        <p:nvSpPr>
          <p:cNvPr id="16" name="TextBox 15">
            <a:extLst>
              <a:ext uri="{FF2B5EF4-FFF2-40B4-BE49-F238E27FC236}">
                <a16:creationId xmlns:a16="http://schemas.microsoft.com/office/drawing/2014/main" id="{E5B7CCBD-BCEB-46AD-B6A3-82BFE4FCA67C}"/>
              </a:ext>
            </a:extLst>
          </p:cNvPr>
          <p:cNvSpPr txBox="1"/>
          <p:nvPr/>
        </p:nvSpPr>
        <p:spPr>
          <a:xfrm>
            <a:off x="6359094" y="1260031"/>
            <a:ext cx="795851" cy="300082"/>
          </a:xfrm>
          <a:prstGeom prst="rect">
            <a:avLst/>
          </a:prstGeom>
          <a:noFill/>
        </p:spPr>
        <p:txBody>
          <a:bodyPr wrap="square">
            <a:spAutoFit/>
          </a:bodyPr>
          <a:lstStyle/>
          <a:p>
            <a:r>
              <a:rPr lang="en-ZA" sz="1350" dirty="0">
                <a:solidFill>
                  <a:schemeClr val="bg1"/>
                </a:solidFill>
                <a:latin typeface="TableauLight-Regular"/>
              </a:rPr>
              <a:t>2020</a:t>
            </a:r>
          </a:p>
        </p:txBody>
      </p:sp>
      <p:sp>
        <p:nvSpPr>
          <p:cNvPr id="18" name="TextBox 17">
            <a:extLst>
              <a:ext uri="{FF2B5EF4-FFF2-40B4-BE49-F238E27FC236}">
                <a16:creationId xmlns:a16="http://schemas.microsoft.com/office/drawing/2014/main" id="{E1C87947-412C-4EB5-9D47-02A85A814228}"/>
              </a:ext>
            </a:extLst>
          </p:cNvPr>
          <p:cNvSpPr txBox="1"/>
          <p:nvPr/>
        </p:nvSpPr>
        <p:spPr>
          <a:xfrm>
            <a:off x="6359093" y="3573016"/>
            <a:ext cx="795851" cy="300082"/>
          </a:xfrm>
          <a:prstGeom prst="rect">
            <a:avLst/>
          </a:prstGeom>
          <a:noFill/>
        </p:spPr>
        <p:txBody>
          <a:bodyPr wrap="square">
            <a:spAutoFit/>
          </a:bodyPr>
          <a:lstStyle/>
          <a:p>
            <a:r>
              <a:rPr lang="en-ZA" sz="1350" dirty="0">
                <a:solidFill>
                  <a:schemeClr val="bg1"/>
                </a:solidFill>
                <a:latin typeface="TableauLight-Regular"/>
              </a:rPr>
              <a:t>2020</a:t>
            </a:r>
          </a:p>
        </p:txBody>
      </p:sp>
    </p:spTree>
    <p:extLst>
      <p:ext uri="{BB962C8B-B14F-4D97-AF65-F5344CB8AC3E}">
        <p14:creationId xmlns:p14="http://schemas.microsoft.com/office/powerpoint/2010/main" val="2344218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32C56D-3CEE-4B26-944C-B3C7A0AEE8A6}"/>
              </a:ext>
            </a:extLst>
          </p:cNvPr>
          <p:cNvSpPr>
            <a:spLocks noGrp="1"/>
          </p:cNvSpPr>
          <p:nvPr>
            <p:ph type="title"/>
          </p:nvPr>
        </p:nvSpPr>
        <p:spPr>
          <a:xfrm>
            <a:off x="323528" y="657727"/>
            <a:ext cx="8229600" cy="319243"/>
          </a:xfrm>
        </p:spPr>
        <p:txBody>
          <a:bodyPr/>
          <a:lstStyle/>
          <a:p>
            <a:r>
              <a:rPr lang="en-US" dirty="0">
                <a:latin typeface="Rockwell" panose="02060603020205020403" pitchFamily="18" charset="0"/>
              </a:rPr>
              <a:t>Daily Aircraft Departures at ORTIA and Cape Town Airports</a:t>
            </a:r>
            <a:endParaRPr lang="en-ZA" dirty="0">
              <a:latin typeface="Rockwell" panose="02060603020205020403" pitchFamily="18" charset="0"/>
            </a:endParaRPr>
          </a:p>
        </p:txBody>
      </p:sp>
      <p:sp>
        <p:nvSpPr>
          <p:cNvPr id="6" name="Text Placeholder 5">
            <a:extLst>
              <a:ext uri="{FF2B5EF4-FFF2-40B4-BE49-F238E27FC236}">
                <a16:creationId xmlns:a16="http://schemas.microsoft.com/office/drawing/2014/main" id="{D351A45E-9DB4-4F00-AAFD-B8453C6AF08F}"/>
              </a:ext>
            </a:extLst>
          </p:cNvPr>
          <p:cNvSpPr>
            <a:spLocks noGrp="1"/>
          </p:cNvSpPr>
          <p:nvPr>
            <p:ph type="body" idx="1"/>
          </p:nvPr>
        </p:nvSpPr>
        <p:spPr>
          <a:xfrm>
            <a:off x="457200" y="1596196"/>
            <a:ext cx="4114800" cy="247974"/>
          </a:xfrm>
        </p:spPr>
        <p:txBody>
          <a:bodyPr/>
          <a:lstStyle/>
          <a:p>
            <a:r>
              <a:rPr lang="en-US" sz="1500" dirty="0"/>
              <a:t>Oliver Tambo International Airport (ORTIA)</a:t>
            </a:r>
            <a:endParaRPr lang="en-ZA" sz="1500" dirty="0"/>
          </a:p>
        </p:txBody>
      </p:sp>
      <p:pic>
        <p:nvPicPr>
          <p:cNvPr id="11" name="Content Placeholder 10">
            <a:extLst>
              <a:ext uri="{FF2B5EF4-FFF2-40B4-BE49-F238E27FC236}">
                <a16:creationId xmlns:a16="http://schemas.microsoft.com/office/drawing/2014/main" id="{5FB055F5-9A12-4AE8-B4AB-D7D18DF246A1}"/>
              </a:ext>
            </a:extLst>
          </p:cNvPr>
          <p:cNvPicPr>
            <a:picLocks noGrp="1" noChangeAspect="1"/>
          </p:cNvPicPr>
          <p:nvPr>
            <p:ph sz="half" idx="2"/>
          </p:nvPr>
        </p:nvPicPr>
        <p:blipFill>
          <a:blip r:embed="rId2"/>
          <a:stretch>
            <a:fillRect/>
          </a:stretch>
        </p:blipFill>
        <p:spPr>
          <a:xfrm>
            <a:off x="457200" y="2077980"/>
            <a:ext cx="4039791" cy="1858537"/>
          </a:xfrm>
        </p:spPr>
      </p:pic>
      <p:sp>
        <p:nvSpPr>
          <p:cNvPr id="8" name="Text Placeholder 7">
            <a:extLst>
              <a:ext uri="{FF2B5EF4-FFF2-40B4-BE49-F238E27FC236}">
                <a16:creationId xmlns:a16="http://schemas.microsoft.com/office/drawing/2014/main" id="{0D90C52A-6C83-4E37-8AAD-38B0A96BD002}"/>
              </a:ext>
            </a:extLst>
          </p:cNvPr>
          <p:cNvSpPr>
            <a:spLocks noGrp="1"/>
          </p:cNvSpPr>
          <p:nvPr>
            <p:ph type="body" sz="quarter" idx="3"/>
          </p:nvPr>
        </p:nvSpPr>
        <p:spPr>
          <a:xfrm>
            <a:off x="5046809" y="1528763"/>
            <a:ext cx="3058101" cy="315407"/>
          </a:xfrm>
        </p:spPr>
        <p:txBody>
          <a:bodyPr/>
          <a:lstStyle/>
          <a:p>
            <a:r>
              <a:rPr lang="en-US" sz="1500" dirty="0"/>
              <a:t>Cape Town International Airport</a:t>
            </a:r>
            <a:endParaRPr lang="en-ZA" sz="1500" dirty="0"/>
          </a:p>
        </p:txBody>
      </p:sp>
      <p:pic>
        <p:nvPicPr>
          <p:cNvPr id="13" name="Content Placeholder 12">
            <a:extLst>
              <a:ext uri="{FF2B5EF4-FFF2-40B4-BE49-F238E27FC236}">
                <a16:creationId xmlns:a16="http://schemas.microsoft.com/office/drawing/2014/main" id="{6DFF2EC8-5598-45AF-95C4-C75D3F75B522}"/>
              </a:ext>
            </a:extLst>
          </p:cNvPr>
          <p:cNvPicPr>
            <a:picLocks noGrp="1" noChangeAspect="1"/>
          </p:cNvPicPr>
          <p:nvPr>
            <p:ph sz="quarter" idx="4"/>
          </p:nvPr>
        </p:nvPicPr>
        <p:blipFill>
          <a:blip r:embed="rId3"/>
          <a:stretch>
            <a:fillRect/>
          </a:stretch>
        </p:blipFill>
        <p:spPr>
          <a:xfrm>
            <a:off x="4804769" y="2077980"/>
            <a:ext cx="4096776" cy="1858537"/>
          </a:xfrm>
        </p:spPr>
      </p:pic>
      <p:sp>
        <p:nvSpPr>
          <p:cNvPr id="4" name="Slide Number Placeholder 3">
            <a:extLst>
              <a:ext uri="{FF2B5EF4-FFF2-40B4-BE49-F238E27FC236}">
                <a16:creationId xmlns:a16="http://schemas.microsoft.com/office/drawing/2014/main" id="{9D680205-EC55-4B81-9BA5-5BFD941FB75C}"/>
              </a:ext>
            </a:extLst>
          </p:cNvPr>
          <p:cNvSpPr>
            <a:spLocks noGrp="1"/>
          </p:cNvSpPr>
          <p:nvPr>
            <p:ph type="sldNum" sz="quarter" idx="10"/>
          </p:nvPr>
        </p:nvSpPr>
        <p:spPr/>
        <p:txBody>
          <a:bodyPr/>
          <a:lstStyle/>
          <a:p>
            <a:fld id="{A9A33B5C-8EEB-4DD4-A730-D118B075488E}" type="slidenum">
              <a:rPr lang="en-GB" altLang="en-US" smtClean="0"/>
              <a:pPr/>
              <a:t>25</a:t>
            </a:fld>
            <a:endParaRPr lang="en-GB" altLang="en-US" dirty="0"/>
          </a:p>
        </p:txBody>
      </p:sp>
      <p:sp>
        <p:nvSpPr>
          <p:cNvPr id="15" name="TextBox 14">
            <a:extLst>
              <a:ext uri="{FF2B5EF4-FFF2-40B4-BE49-F238E27FC236}">
                <a16:creationId xmlns:a16="http://schemas.microsoft.com/office/drawing/2014/main" id="{12E00ACA-A689-4727-A310-8EAC74AB55DF}"/>
              </a:ext>
            </a:extLst>
          </p:cNvPr>
          <p:cNvSpPr txBox="1"/>
          <p:nvPr/>
        </p:nvSpPr>
        <p:spPr>
          <a:xfrm>
            <a:off x="5770418" y="4780020"/>
            <a:ext cx="4572000" cy="207749"/>
          </a:xfrm>
          <a:prstGeom prst="rect">
            <a:avLst/>
          </a:prstGeom>
          <a:noFill/>
        </p:spPr>
        <p:txBody>
          <a:bodyPr wrap="square">
            <a:spAutoFit/>
          </a:bodyPr>
          <a:lstStyle/>
          <a:p>
            <a:r>
              <a:rPr lang="en-ZA" sz="750" dirty="0">
                <a:solidFill>
                  <a:schemeClr val="bg1"/>
                </a:solidFill>
              </a:rPr>
              <a:t>Source: https://www.icao.int/safety/pages/covid-19-airport-status.aspx</a:t>
            </a:r>
          </a:p>
        </p:txBody>
      </p:sp>
    </p:spTree>
    <p:extLst>
      <p:ext uri="{BB962C8B-B14F-4D97-AF65-F5344CB8AC3E}">
        <p14:creationId xmlns:p14="http://schemas.microsoft.com/office/powerpoint/2010/main" val="218951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19DF-11A1-4416-A2B7-8F956730F26E}"/>
              </a:ext>
            </a:extLst>
          </p:cNvPr>
          <p:cNvSpPr>
            <a:spLocks noGrp="1"/>
          </p:cNvSpPr>
          <p:nvPr>
            <p:ph type="title"/>
          </p:nvPr>
        </p:nvSpPr>
        <p:spPr>
          <a:xfrm>
            <a:off x="179513" y="1085850"/>
            <a:ext cx="8825944" cy="526473"/>
          </a:xfrm>
        </p:spPr>
        <p:txBody>
          <a:bodyPr/>
          <a:lstStyle/>
          <a:p>
            <a:r>
              <a:rPr lang="en-ZA" sz="1500" dirty="0">
                <a:latin typeface="Rockwell" panose="02060603020205020403" pitchFamily="18" charset="0"/>
              </a:rPr>
              <a:t>Global Scheduled Seats Percentage Change year-over-year</a:t>
            </a:r>
            <a:br>
              <a:rPr lang="en-ZA" sz="1500" dirty="0">
                <a:latin typeface="Rockwell" panose="02060603020205020403" pitchFamily="18" charset="0"/>
              </a:rPr>
            </a:br>
            <a:r>
              <a:rPr lang="en-US" sz="1500" u="sng" dirty="0">
                <a:latin typeface="Rockwell" panose="02060603020205020403" pitchFamily="18" charset="0"/>
              </a:rPr>
              <a:t>Month</a:t>
            </a:r>
            <a:r>
              <a:rPr lang="en-US" sz="1500" dirty="0">
                <a:latin typeface="Rockwell" panose="02060603020205020403" pitchFamily="18" charset="0"/>
              </a:rPr>
              <a:t> compared with equivalent  month in previous year i.e. January 2021 v's January 2020 </a:t>
            </a:r>
            <a:br>
              <a:rPr lang="en-ZA" sz="1500" dirty="0"/>
            </a:br>
            <a:endParaRPr lang="en-ZA" dirty="0"/>
          </a:p>
        </p:txBody>
      </p:sp>
      <p:sp>
        <p:nvSpPr>
          <p:cNvPr id="4" name="Slide Number Placeholder 3">
            <a:extLst>
              <a:ext uri="{FF2B5EF4-FFF2-40B4-BE49-F238E27FC236}">
                <a16:creationId xmlns:a16="http://schemas.microsoft.com/office/drawing/2014/main" id="{B479E8B7-2835-42C3-88B8-1084A8922315}"/>
              </a:ext>
            </a:extLst>
          </p:cNvPr>
          <p:cNvSpPr>
            <a:spLocks noGrp="1"/>
          </p:cNvSpPr>
          <p:nvPr>
            <p:ph type="sldNum" sz="quarter" idx="10"/>
          </p:nvPr>
        </p:nvSpPr>
        <p:spPr>
          <a:xfrm>
            <a:off x="6802583" y="5543550"/>
            <a:ext cx="1828800" cy="285750"/>
          </a:xfrm>
        </p:spPr>
        <p:txBody>
          <a:bodyPr/>
          <a:lstStyle/>
          <a:p>
            <a:fld id="{A9A33B5C-8EEB-4DD4-A730-D118B075488E}" type="slidenum">
              <a:rPr lang="en-GB" altLang="en-US" smtClean="0"/>
              <a:pPr/>
              <a:t>26</a:t>
            </a:fld>
            <a:endParaRPr lang="en-GB" altLang="en-US" dirty="0"/>
          </a:p>
        </p:txBody>
      </p:sp>
      <p:pic>
        <p:nvPicPr>
          <p:cNvPr id="5" name="Picture 4">
            <a:extLst>
              <a:ext uri="{FF2B5EF4-FFF2-40B4-BE49-F238E27FC236}">
                <a16:creationId xmlns:a16="http://schemas.microsoft.com/office/drawing/2014/main" id="{C06178BC-3A72-4F63-AF98-8DE3C333FB36}"/>
              </a:ext>
            </a:extLst>
          </p:cNvPr>
          <p:cNvPicPr>
            <a:picLocks noChangeAspect="1"/>
          </p:cNvPicPr>
          <p:nvPr/>
        </p:nvPicPr>
        <p:blipFill>
          <a:blip r:embed="rId2"/>
          <a:stretch>
            <a:fillRect/>
          </a:stretch>
        </p:blipFill>
        <p:spPr>
          <a:xfrm>
            <a:off x="814232" y="1848803"/>
            <a:ext cx="6684264" cy="3160395"/>
          </a:xfrm>
          <a:prstGeom prst="rect">
            <a:avLst/>
          </a:prstGeom>
        </p:spPr>
      </p:pic>
      <p:sp>
        <p:nvSpPr>
          <p:cNvPr id="6" name="Right Brace 5">
            <a:extLst>
              <a:ext uri="{FF2B5EF4-FFF2-40B4-BE49-F238E27FC236}">
                <a16:creationId xmlns:a16="http://schemas.microsoft.com/office/drawing/2014/main" id="{218B6937-8B39-44BF-AE9E-DF16BB4903DC}"/>
              </a:ext>
            </a:extLst>
          </p:cNvPr>
          <p:cNvSpPr/>
          <p:nvPr/>
        </p:nvSpPr>
        <p:spPr>
          <a:xfrm rot="16200000">
            <a:off x="2173462" y="1296242"/>
            <a:ext cx="250614" cy="847299"/>
          </a:xfrm>
          <a:prstGeom prst="rightBrac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sz="1800" dirty="0"/>
          </a:p>
        </p:txBody>
      </p:sp>
      <p:sp>
        <p:nvSpPr>
          <p:cNvPr id="7" name="Arrow: Right 6">
            <a:extLst>
              <a:ext uri="{FF2B5EF4-FFF2-40B4-BE49-F238E27FC236}">
                <a16:creationId xmlns:a16="http://schemas.microsoft.com/office/drawing/2014/main" id="{3DE67DEF-7AAF-40AD-89CD-40CFDA93B05F}"/>
              </a:ext>
            </a:extLst>
          </p:cNvPr>
          <p:cNvSpPr/>
          <p:nvPr/>
        </p:nvSpPr>
        <p:spPr>
          <a:xfrm>
            <a:off x="429492" y="3925579"/>
            <a:ext cx="297526" cy="133698"/>
          </a:xfrm>
          <a:prstGeom prst="rightArrow">
            <a:avLst/>
          </a:prstGeom>
          <a:solidFill>
            <a:srgbClr val="FF0000"/>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
        <p:nvSpPr>
          <p:cNvPr id="9" name="TextBox 8">
            <a:extLst>
              <a:ext uri="{FF2B5EF4-FFF2-40B4-BE49-F238E27FC236}">
                <a16:creationId xmlns:a16="http://schemas.microsoft.com/office/drawing/2014/main" id="{D53C60E2-C87E-4ABB-9432-1C7491091113}"/>
              </a:ext>
            </a:extLst>
          </p:cNvPr>
          <p:cNvSpPr txBox="1"/>
          <p:nvPr/>
        </p:nvSpPr>
        <p:spPr>
          <a:xfrm>
            <a:off x="6144491" y="5000608"/>
            <a:ext cx="4572000" cy="438582"/>
          </a:xfrm>
          <a:prstGeom prst="rect">
            <a:avLst/>
          </a:prstGeom>
          <a:noFill/>
        </p:spPr>
        <p:txBody>
          <a:bodyPr wrap="square">
            <a:spAutoFit/>
          </a:bodyPr>
          <a:lstStyle/>
          <a:p>
            <a:r>
              <a:rPr lang="en-ZA" sz="750" dirty="0">
                <a:solidFill>
                  <a:schemeClr val="bg1"/>
                </a:solidFill>
              </a:rPr>
              <a:t>Source: OAG-WEEKLY-TRACKER-22-February-2021</a:t>
            </a:r>
          </a:p>
          <a:p>
            <a:r>
              <a:rPr lang="en-ZA" sz="750" dirty="0">
                <a:solidFill>
                  <a:schemeClr val="bg1"/>
                </a:solidFill>
              </a:rPr>
              <a:t>https://www.oag.com/coronavirus-airline-schedules-data#sec-two</a:t>
            </a:r>
          </a:p>
          <a:p>
            <a:endParaRPr lang="en-ZA" sz="750" dirty="0">
              <a:solidFill>
                <a:schemeClr val="bg1"/>
              </a:solidFill>
            </a:endParaRPr>
          </a:p>
        </p:txBody>
      </p:sp>
    </p:spTree>
    <p:extLst>
      <p:ext uri="{BB962C8B-B14F-4D97-AF65-F5344CB8AC3E}">
        <p14:creationId xmlns:p14="http://schemas.microsoft.com/office/powerpoint/2010/main" val="1706317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1AC2-B154-4F0B-B65A-C88459A56CD8}"/>
              </a:ext>
            </a:extLst>
          </p:cNvPr>
          <p:cNvSpPr>
            <a:spLocks noGrp="1"/>
          </p:cNvSpPr>
          <p:nvPr>
            <p:ph type="title"/>
          </p:nvPr>
        </p:nvSpPr>
        <p:spPr>
          <a:xfrm>
            <a:off x="395536" y="857250"/>
            <a:ext cx="8699973" cy="742950"/>
          </a:xfrm>
        </p:spPr>
        <p:txBody>
          <a:bodyPr/>
          <a:lstStyle/>
          <a:p>
            <a:r>
              <a:rPr lang="en-ZA" sz="1350" dirty="0">
                <a:latin typeface="Rockwell" panose="02060603020205020403" pitchFamily="18" charset="0"/>
              </a:rPr>
              <a:t>Air Traffic demand expected to be lower in RPKs</a:t>
            </a:r>
            <a:br>
              <a:rPr lang="en-ZA" sz="1350" dirty="0">
                <a:latin typeface="Rockwell" panose="02060603020205020403" pitchFamily="18" charset="0"/>
              </a:rPr>
            </a:br>
            <a:r>
              <a:rPr lang="en-US" sz="1350" dirty="0">
                <a:latin typeface="Rockwell" panose="02060603020205020403" pitchFamily="18" charset="0"/>
              </a:rPr>
              <a:t>2021 is weaker than expected &amp; risk of policy response to new virus variants and slow vaccinations</a:t>
            </a:r>
            <a:endParaRPr lang="en-ZA" sz="1350" dirty="0">
              <a:latin typeface="Rockwell" panose="02060603020205020403" pitchFamily="18" charset="0"/>
            </a:endParaRPr>
          </a:p>
        </p:txBody>
      </p:sp>
      <p:sp>
        <p:nvSpPr>
          <p:cNvPr id="4" name="Slide Number Placeholder 3">
            <a:extLst>
              <a:ext uri="{FF2B5EF4-FFF2-40B4-BE49-F238E27FC236}">
                <a16:creationId xmlns:a16="http://schemas.microsoft.com/office/drawing/2014/main" id="{23D8C829-46CE-4739-80F9-BE9C3BB936C5}"/>
              </a:ext>
            </a:extLst>
          </p:cNvPr>
          <p:cNvSpPr>
            <a:spLocks noGrp="1"/>
          </p:cNvSpPr>
          <p:nvPr>
            <p:ph type="sldNum" sz="quarter" idx="10"/>
          </p:nvPr>
        </p:nvSpPr>
        <p:spPr/>
        <p:txBody>
          <a:bodyPr/>
          <a:lstStyle/>
          <a:p>
            <a:fld id="{A9A33B5C-8EEB-4DD4-A730-D118B075488E}" type="slidenum">
              <a:rPr lang="en-GB" altLang="en-US" smtClean="0"/>
              <a:pPr/>
              <a:t>27</a:t>
            </a:fld>
            <a:endParaRPr lang="en-GB" altLang="en-US" dirty="0"/>
          </a:p>
        </p:txBody>
      </p:sp>
      <p:pic>
        <p:nvPicPr>
          <p:cNvPr id="5" name="Picture 4">
            <a:extLst>
              <a:ext uri="{FF2B5EF4-FFF2-40B4-BE49-F238E27FC236}">
                <a16:creationId xmlns:a16="http://schemas.microsoft.com/office/drawing/2014/main" id="{F03D961C-8D46-425A-9C3D-FF4ECB31C6BF}"/>
              </a:ext>
            </a:extLst>
          </p:cNvPr>
          <p:cNvPicPr>
            <a:picLocks noChangeAspect="1"/>
          </p:cNvPicPr>
          <p:nvPr/>
        </p:nvPicPr>
        <p:blipFill>
          <a:blip r:embed="rId2"/>
          <a:stretch>
            <a:fillRect/>
          </a:stretch>
        </p:blipFill>
        <p:spPr>
          <a:xfrm>
            <a:off x="741219" y="1675054"/>
            <a:ext cx="6895298" cy="3075323"/>
          </a:xfrm>
          <a:prstGeom prst="rect">
            <a:avLst/>
          </a:prstGeom>
        </p:spPr>
      </p:pic>
      <p:sp>
        <p:nvSpPr>
          <p:cNvPr id="7" name="TextBox 6">
            <a:extLst>
              <a:ext uri="{FF2B5EF4-FFF2-40B4-BE49-F238E27FC236}">
                <a16:creationId xmlns:a16="http://schemas.microsoft.com/office/drawing/2014/main" id="{0161B37A-87BF-4806-B369-2B0154A9530B}"/>
              </a:ext>
            </a:extLst>
          </p:cNvPr>
          <p:cNvSpPr txBox="1"/>
          <p:nvPr/>
        </p:nvSpPr>
        <p:spPr>
          <a:xfrm>
            <a:off x="3678382" y="5054631"/>
            <a:ext cx="5465618" cy="207749"/>
          </a:xfrm>
          <a:prstGeom prst="rect">
            <a:avLst/>
          </a:prstGeom>
          <a:noFill/>
        </p:spPr>
        <p:txBody>
          <a:bodyPr wrap="square">
            <a:spAutoFit/>
          </a:bodyPr>
          <a:lstStyle/>
          <a:p>
            <a:pPr algn="l"/>
            <a:r>
              <a:rPr lang="en-ZA" sz="750" dirty="0">
                <a:solidFill>
                  <a:schemeClr val="bg1"/>
                </a:solidFill>
              </a:rPr>
              <a:t>Source: IATA. Economics  </a:t>
            </a:r>
            <a:r>
              <a:rPr lang="en-US" sz="750" dirty="0">
                <a:solidFill>
                  <a:schemeClr val="bg1"/>
                </a:solidFill>
                <a:latin typeface="Aktiv Grotesk"/>
              </a:rPr>
              <a:t> COVID-19Airline industry cash burn now expected to continue through 2021. 24 February 2021</a:t>
            </a:r>
            <a:endParaRPr lang="en-ZA" sz="750" dirty="0">
              <a:solidFill>
                <a:schemeClr val="bg1"/>
              </a:solidFill>
            </a:endParaRPr>
          </a:p>
        </p:txBody>
      </p:sp>
    </p:spTree>
    <p:extLst>
      <p:ext uri="{BB962C8B-B14F-4D97-AF65-F5344CB8AC3E}">
        <p14:creationId xmlns:p14="http://schemas.microsoft.com/office/powerpoint/2010/main" val="3428628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6E98-DFEF-4881-9196-26FC0C4F80F7}"/>
              </a:ext>
            </a:extLst>
          </p:cNvPr>
          <p:cNvSpPr>
            <a:spLocks noGrp="1"/>
          </p:cNvSpPr>
          <p:nvPr>
            <p:ph type="title"/>
          </p:nvPr>
        </p:nvSpPr>
        <p:spPr>
          <a:xfrm>
            <a:off x="683568" y="692696"/>
            <a:ext cx="6705600" cy="235527"/>
          </a:xfrm>
        </p:spPr>
        <p:txBody>
          <a:bodyPr/>
          <a:lstStyle/>
          <a:p>
            <a:r>
              <a:rPr lang="en-ZA" sz="1800" dirty="0">
                <a:latin typeface="Rockwell" panose="02060603020205020403" pitchFamily="18" charset="0"/>
              </a:rPr>
              <a:t>Latest ICAO Africa Recovery Scenarios</a:t>
            </a:r>
          </a:p>
        </p:txBody>
      </p:sp>
      <p:sp>
        <p:nvSpPr>
          <p:cNvPr id="4" name="Slide Number Placeholder 3">
            <a:extLst>
              <a:ext uri="{FF2B5EF4-FFF2-40B4-BE49-F238E27FC236}">
                <a16:creationId xmlns:a16="http://schemas.microsoft.com/office/drawing/2014/main" id="{5F9B8E25-4D24-47A7-B928-CA66A870C444}"/>
              </a:ext>
            </a:extLst>
          </p:cNvPr>
          <p:cNvSpPr>
            <a:spLocks noGrp="1"/>
          </p:cNvSpPr>
          <p:nvPr>
            <p:ph type="sldNum" sz="quarter" idx="10"/>
          </p:nvPr>
        </p:nvSpPr>
        <p:spPr/>
        <p:txBody>
          <a:bodyPr/>
          <a:lstStyle/>
          <a:p>
            <a:fld id="{A9A33B5C-8EEB-4DD4-A730-D118B075488E}" type="slidenum">
              <a:rPr lang="en-GB" altLang="en-US" smtClean="0"/>
              <a:pPr/>
              <a:t>28</a:t>
            </a:fld>
            <a:endParaRPr lang="en-GB" altLang="en-US" dirty="0"/>
          </a:p>
        </p:txBody>
      </p:sp>
      <p:sp>
        <p:nvSpPr>
          <p:cNvPr id="6" name="TextBox 5">
            <a:extLst>
              <a:ext uri="{FF2B5EF4-FFF2-40B4-BE49-F238E27FC236}">
                <a16:creationId xmlns:a16="http://schemas.microsoft.com/office/drawing/2014/main" id="{8B467A3F-45C3-4667-99D2-30494AD2BE05}"/>
              </a:ext>
            </a:extLst>
          </p:cNvPr>
          <p:cNvSpPr txBox="1"/>
          <p:nvPr/>
        </p:nvSpPr>
        <p:spPr>
          <a:xfrm>
            <a:off x="879764" y="1347927"/>
            <a:ext cx="1149927" cy="300082"/>
          </a:xfrm>
          <a:prstGeom prst="rect">
            <a:avLst/>
          </a:prstGeom>
          <a:noFill/>
        </p:spPr>
        <p:txBody>
          <a:bodyPr wrap="square">
            <a:spAutoFit/>
          </a:bodyPr>
          <a:lstStyle/>
          <a:p>
            <a:r>
              <a:rPr lang="en-ZA" sz="1350" b="1" dirty="0">
                <a:solidFill>
                  <a:schemeClr val="bg1"/>
                </a:solidFill>
                <a:latin typeface="Calibri-Bold"/>
              </a:rPr>
              <a:t>Seat capacity</a:t>
            </a:r>
            <a:endParaRPr lang="en-ZA" sz="1800" dirty="0">
              <a:solidFill>
                <a:schemeClr val="bg1"/>
              </a:solidFill>
            </a:endParaRPr>
          </a:p>
        </p:txBody>
      </p:sp>
      <p:pic>
        <p:nvPicPr>
          <p:cNvPr id="7" name="Picture 6">
            <a:extLst>
              <a:ext uri="{FF2B5EF4-FFF2-40B4-BE49-F238E27FC236}">
                <a16:creationId xmlns:a16="http://schemas.microsoft.com/office/drawing/2014/main" id="{7316E79E-09A6-4D31-8FC8-2CF10E77D1FD}"/>
              </a:ext>
            </a:extLst>
          </p:cNvPr>
          <p:cNvPicPr>
            <a:picLocks noChangeAspect="1"/>
          </p:cNvPicPr>
          <p:nvPr/>
        </p:nvPicPr>
        <p:blipFill>
          <a:blip r:embed="rId2"/>
          <a:stretch>
            <a:fillRect/>
          </a:stretch>
        </p:blipFill>
        <p:spPr>
          <a:xfrm>
            <a:off x="2373815" y="1347927"/>
            <a:ext cx="5968928" cy="1918792"/>
          </a:xfrm>
          <a:prstGeom prst="rect">
            <a:avLst/>
          </a:prstGeom>
        </p:spPr>
      </p:pic>
      <p:pic>
        <p:nvPicPr>
          <p:cNvPr id="8" name="Picture 7">
            <a:extLst>
              <a:ext uri="{FF2B5EF4-FFF2-40B4-BE49-F238E27FC236}">
                <a16:creationId xmlns:a16="http://schemas.microsoft.com/office/drawing/2014/main" id="{1156CE88-EE01-49ED-B34B-FF06F2BF6A39}"/>
              </a:ext>
            </a:extLst>
          </p:cNvPr>
          <p:cNvPicPr>
            <a:picLocks noChangeAspect="1"/>
          </p:cNvPicPr>
          <p:nvPr/>
        </p:nvPicPr>
        <p:blipFill>
          <a:blip r:embed="rId3"/>
          <a:stretch>
            <a:fillRect/>
          </a:stretch>
        </p:blipFill>
        <p:spPr>
          <a:xfrm>
            <a:off x="2373815" y="3341128"/>
            <a:ext cx="5968928" cy="1936722"/>
          </a:xfrm>
          <a:prstGeom prst="rect">
            <a:avLst/>
          </a:prstGeom>
        </p:spPr>
      </p:pic>
      <p:sp>
        <p:nvSpPr>
          <p:cNvPr id="10" name="TextBox 9">
            <a:extLst>
              <a:ext uri="{FF2B5EF4-FFF2-40B4-BE49-F238E27FC236}">
                <a16:creationId xmlns:a16="http://schemas.microsoft.com/office/drawing/2014/main" id="{9CAC5BD9-858F-4A66-B15D-27A5DE0E8BF5}"/>
              </a:ext>
            </a:extLst>
          </p:cNvPr>
          <p:cNvSpPr txBox="1"/>
          <p:nvPr/>
        </p:nvSpPr>
        <p:spPr>
          <a:xfrm>
            <a:off x="801258" y="3321595"/>
            <a:ext cx="1808018" cy="300082"/>
          </a:xfrm>
          <a:prstGeom prst="rect">
            <a:avLst/>
          </a:prstGeom>
          <a:noFill/>
        </p:spPr>
        <p:txBody>
          <a:bodyPr wrap="square">
            <a:spAutoFit/>
          </a:bodyPr>
          <a:lstStyle/>
          <a:p>
            <a:r>
              <a:rPr lang="en-ZA" sz="1350" b="1" dirty="0">
                <a:solidFill>
                  <a:schemeClr val="bg1"/>
                </a:solidFill>
                <a:latin typeface="Calibri-Bold"/>
              </a:rPr>
              <a:t>Passenger numbers</a:t>
            </a:r>
            <a:endParaRPr lang="en-ZA" sz="1800" dirty="0">
              <a:solidFill>
                <a:schemeClr val="bg1"/>
              </a:solidFill>
            </a:endParaRPr>
          </a:p>
        </p:txBody>
      </p:sp>
      <p:sp>
        <p:nvSpPr>
          <p:cNvPr id="12" name="TextBox 11">
            <a:extLst>
              <a:ext uri="{FF2B5EF4-FFF2-40B4-BE49-F238E27FC236}">
                <a16:creationId xmlns:a16="http://schemas.microsoft.com/office/drawing/2014/main" id="{6B675E75-55FB-4FE1-8342-C80689A261AB}"/>
              </a:ext>
            </a:extLst>
          </p:cNvPr>
          <p:cNvSpPr txBox="1"/>
          <p:nvPr/>
        </p:nvSpPr>
        <p:spPr>
          <a:xfrm>
            <a:off x="179026" y="4383773"/>
            <a:ext cx="1526240" cy="951351"/>
          </a:xfrm>
          <a:prstGeom prst="rect">
            <a:avLst/>
          </a:prstGeom>
          <a:noFill/>
        </p:spPr>
        <p:txBody>
          <a:bodyPr wrap="square">
            <a:spAutoFit/>
          </a:bodyPr>
          <a:lstStyle/>
          <a:p>
            <a:pPr>
              <a:lnSpc>
                <a:spcPct val="107000"/>
              </a:lnSpc>
              <a:spcAft>
                <a:spcPts val="600"/>
              </a:spcAft>
            </a:pPr>
            <a:r>
              <a:rPr lang="en-ZA" sz="750" dirty="0">
                <a:solidFill>
                  <a:schemeClr val="bg1"/>
                </a:solidFill>
                <a:latin typeface="AvenirLTStd-Book"/>
                <a:ea typeface="Calibri" panose="020F0502020204030204" pitchFamily="34" charset="0"/>
                <a:cs typeface="AvenirLTStd-Book"/>
              </a:rPr>
              <a:t>Source: ICAO Air Transport Bureau. Economic Development. Effects of Novel Coronavirus (COVID‐19) on Civil Aviation: Economic Impact Analysis. Montréal, Canada. 24 February 2021</a:t>
            </a:r>
            <a:endParaRPr lang="en-ZA" sz="825" dirty="0">
              <a:solidFill>
                <a:schemeClr val="bg1"/>
              </a:solidFill>
              <a:latin typeface="Calibri" panose="020F0502020204030204" pitchFamily="34" charset="0"/>
              <a:ea typeface="Calibri" panose="020F0502020204030204" pitchFamily="34" charset="0"/>
              <a:cs typeface="AvenirLTStd-Heavy"/>
            </a:endParaRPr>
          </a:p>
        </p:txBody>
      </p:sp>
    </p:spTree>
    <p:extLst>
      <p:ext uri="{BB962C8B-B14F-4D97-AF65-F5344CB8AC3E}">
        <p14:creationId xmlns:p14="http://schemas.microsoft.com/office/powerpoint/2010/main" val="1842161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ACF9-0EFA-4D63-B8E7-DBB94C21181B}"/>
              </a:ext>
            </a:extLst>
          </p:cNvPr>
          <p:cNvSpPr>
            <a:spLocks noGrp="1"/>
          </p:cNvSpPr>
          <p:nvPr>
            <p:ph type="title"/>
          </p:nvPr>
        </p:nvSpPr>
        <p:spPr>
          <a:xfrm>
            <a:off x="768927" y="387927"/>
            <a:ext cx="8375073" cy="285750"/>
          </a:xfrm>
        </p:spPr>
        <p:txBody>
          <a:bodyPr/>
          <a:lstStyle/>
          <a:p>
            <a:r>
              <a:rPr lang="en-ZA" dirty="0">
                <a:latin typeface="Rockwell" panose="02060603020205020403" pitchFamily="18" charset="0"/>
              </a:rPr>
              <a:t>Some Observations of the Impact of COVID19 Measures </a:t>
            </a:r>
            <a:r>
              <a:rPr lang="en-ZA" dirty="0"/>
              <a:t>				            	</a:t>
            </a:r>
          </a:p>
        </p:txBody>
      </p:sp>
      <p:sp>
        <p:nvSpPr>
          <p:cNvPr id="3" name="Content Placeholder 2">
            <a:extLst>
              <a:ext uri="{FF2B5EF4-FFF2-40B4-BE49-F238E27FC236}">
                <a16:creationId xmlns:a16="http://schemas.microsoft.com/office/drawing/2014/main" id="{D7DEE4AF-58DE-4DD3-B16A-A45E4750AC9C}"/>
              </a:ext>
            </a:extLst>
          </p:cNvPr>
          <p:cNvSpPr>
            <a:spLocks noGrp="1"/>
          </p:cNvSpPr>
          <p:nvPr>
            <p:ph idx="1"/>
          </p:nvPr>
        </p:nvSpPr>
        <p:spPr>
          <a:xfrm>
            <a:off x="251520" y="908720"/>
            <a:ext cx="8424936" cy="3486150"/>
          </a:xfrm>
        </p:spPr>
        <p:txBody>
          <a:bodyPr/>
          <a:lstStyle/>
          <a:p>
            <a:pPr>
              <a:spcAft>
                <a:spcPts val="600"/>
              </a:spcAft>
            </a:pPr>
            <a:r>
              <a:rPr lang="en-ZA" sz="1500" dirty="0">
                <a:effectLst/>
                <a:latin typeface="Rockwell" panose="02060603020205020403" pitchFamily="18" charset="0"/>
                <a:ea typeface="Calibri" panose="020F0502020204030204" pitchFamily="34" charset="0"/>
                <a:cs typeface="Arial" panose="020B0604020202020204" pitchFamily="34" charset="0"/>
              </a:rPr>
              <a:t>Vaccines are not the silver bullet expected</a:t>
            </a:r>
          </a:p>
          <a:p>
            <a:pPr>
              <a:spcAft>
                <a:spcPts val="600"/>
              </a:spcAft>
            </a:pPr>
            <a:r>
              <a:rPr lang="en-ZA" sz="1500" dirty="0">
                <a:effectLst/>
                <a:latin typeface="Rockwell" panose="02060603020205020403" pitchFamily="18" charset="0"/>
                <a:ea typeface="Calibri" panose="020F0502020204030204" pitchFamily="34" charset="0"/>
                <a:cs typeface="Arial" panose="020B0604020202020204" pitchFamily="34" charset="0"/>
              </a:rPr>
              <a:t>Vaccines are coming, but their effectiveness and their effective duration are uncertain </a:t>
            </a:r>
          </a:p>
          <a:p>
            <a:pPr>
              <a:spcAft>
                <a:spcPts val="600"/>
              </a:spcAft>
            </a:pPr>
            <a:r>
              <a:rPr lang="en-ZA" sz="1500" dirty="0">
                <a:effectLst/>
                <a:latin typeface="Rockwell" panose="02060603020205020403" pitchFamily="18" charset="0"/>
                <a:ea typeface="Calibri" panose="020F0502020204030204" pitchFamily="34" charset="0"/>
                <a:cs typeface="Arial" panose="020B0604020202020204" pitchFamily="34" charset="0"/>
              </a:rPr>
              <a:t>Vaccine production, distribution issues and rollout in all counties will take time. </a:t>
            </a:r>
          </a:p>
          <a:p>
            <a:pPr>
              <a:spcAft>
                <a:spcPts val="600"/>
              </a:spcAft>
            </a:pPr>
            <a:r>
              <a:rPr lang="en-ZA" sz="1500" dirty="0">
                <a:effectLst/>
                <a:latin typeface="Rockwell" panose="02060603020205020403" pitchFamily="18" charset="0"/>
                <a:ea typeface="Calibri" panose="020F0502020204030204" pitchFamily="34" charset="0"/>
                <a:cs typeface="Arial" panose="020B0604020202020204" pitchFamily="34" charset="0"/>
              </a:rPr>
              <a:t>The second and third waves (perhaps more) of the pandemic to follow</a:t>
            </a:r>
          </a:p>
          <a:p>
            <a:pPr>
              <a:spcAft>
                <a:spcPts val="600"/>
              </a:spcAft>
            </a:pPr>
            <a:r>
              <a:rPr lang="en-ZA" sz="1500" dirty="0">
                <a:effectLst/>
                <a:latin typeface="Rockwell" panose="02060603020205020403" pitchFamily="18" charset="0"/>
                <a:ea typeface="Calibri" panose="020F0502020204030204" pitchFamily="34" charset="0"/>
                <a:cs typeface="Arial" panose="020B0604020202020204" pitchFamily="34" charset="0"/>
              </a:rPr>
              <a:t>Every Government takes its own COVID19 restrictive measures (unpredictable and not co-ordinated with other Governments of International Agencies)</a:t>
            </a:r>
          </a:p>
          <a:p>
            <a:pPr>
              <a:spcAft>
                <a:spcPts val="600"/>
              </a:spcAft>
            </a:pPr>
            <a:r>
              <a:rPr lang="en-ZA" sz="1500" dirty="0">
                <a:effectLst/>
                <a:latin typeface="Rockwell" panose="02060603020205020403" pitchFamily="18" charset="0"/>
                <a:ea typeface="Calibri" panose="020F0502020204030204" pitchFamily="34" charset="0"/>
                <a:cs typeface="Arial" panose="020B0604020202020204" pitchFamily="34" charset="0"/>
              </a:rPr>
              <a:t>International cooperation becomes more important than vaccines.</a:t>
            </a:r>
          </a:p>
          <a:p>
            <a:pPr>
              <a:spcAft>
                <a:spcPts val="600"/>
              </a:spcAft>
            </a:pPr>
            <a:r>
              <a:rPr lang="en-ZA" sz="1500" dirty="0">
                <a:effectLst/>
                <a:latin typeface="Rockwell" panose="02060603020205020403" pitchFamily="18" charset="0"/>
                <a:ea typeface="Calibri" panose="020F0502020204030204" pitchFamily="34" charset="0"/>
                <a:cs typeface="Arial" panose="020B0604020202020204" pitchFamily="34" charset="0"/>
              </a:rPr>
              <a:t>International markets require some intermediate period allowing people to travel between nations. Crossing borders must be acceptable to each of the countries involved.</a:t>
            </a:r>
          </a:p>
          <a:p>
            <a:pPr>
              <a:spcAft>
                <a:spcPts val="600"/>
              </a:spcAft>
            </a:pPr>
            <a:r>
              <a:rPr lang="en-ZA" sz="1500" dirty="0">
                <a:effectLst/>
                <a:latin typeface="Rockwell" panose="02060603020205020403" pitchFamily="18" charset="0"/>
                <a:ea typeface="Calibri" panose="020F0502020204030204" pitchFamily="34" charset="0"/>
                <a:cs typeface="Arial" panose="020B0604020202020204" pitchFamily="34" charset="0"/>
              </a:rPr>
              <a:t>International flying will remain unstable for a long time until predictable border opening is restored and passenger confidence returns. </a:t>
            </a:r>
          </a:p>
          <a:p>
            <a:pPr>
              <a:spcAft>
                <a:spcPts val="600"/>
              </a:spcAft>
            </a:pPr>
            <a:r>
              <a:rPr lang="en-ZA" sz="1500" dirty="0">
                <a:effectLst/>
                <a:latin typeface="Rockwell" panose="02060603020205020403" pitchFamily="18" charset="0"/>
                <a:ea typeface="Calibri" panose="020F0502020204030204" pitchFamily="34" charset="0"/>
                <a:cs typeface="Arial" panose="020B0604020202020204" pitchFamily="34" charset="0"/>
              </a:rPr>
              <a:t>Many passengers remain fearful of air travel despite vaccine and alignment on procedures and processes in the travel chain despite substantial pent-up demand for travel. </a:t>
            </a:r>
          </a:p>
          <a:p>
            <a:pPr>
              <a:spcAft>
                <a:spcPts val="600"/>
              </a:spcAft>
            </a:pPr>
            <a:r>
              <a:rPr lang="en-US" sz="1500" dirty="0">
                <a:effectLst/>
                <a:latin typeface="Rockwell" panose="02060603020205020403" pitchFamily="18" charset="0"/>
                <a:ea typeface="Calibri" panose="020F0502020204030204" pitchFamily="34" charset="0"/>
                <a:cs typeface="Arial" panose="020B0604020202020204" pitchFamily="34" charset="0"/>
              </a:rPr>
              <a:t>Generally, due to economic contraction, there is lower disposable income and a lower propensity to fly (due to economic recessionary conditions)</a:t>
            </a:r>
            <a:endParaRPr lang="en-ZA" sz="1500" dirty="0">
              <a:latin typeface="Rockwell" panose="02060603020205020403" pitchFamily="18" charset="0"/>
            </a:endParaRPr>
          </a:p>
        </p:txBody>
      </p:sp>
      <p:sp>
        <p:nvSpPr>
          <p:cNvPr id="4" name="Slide Number Placeholder 3">
            <a:extLst>
              <a:ext uri="{FF2B5EF4-FFF2-40B4-BE49-F238E27FC236}">
                <a16:creationId xmlns:a16="http://schemas.microsoft.com/office/drawing/2014/main" id="{C42EC7DF-7DAE-49FF-90F3-2ABF7224643A}"/>
              </a:ext>
            </a:extLst>
          </p:cNvPr>
          <p:cNvSpPr>
            <a:spLocks noGrp="1"/>
          </p:cNvSpPr>
          <p:nvPr>
            <p:ph type="sldNum" sz="quarter" idx="10"/>
          </p:nvPr>
        </p:nvSpPr>
        <p:spPr/>
        <p:txBody>
          <a:bodyPr/>
          <a:lstStyle/>
          <a:p>
            <a:fld id="{A9A33B5C-8EEB-4DD4-A730-D118B075488E}" type="slidenum">
              <a:rPr lang="en-GB" altLang="en-US" smtClean="0"/>
              <a:pPr/>
              <a:t>29</a:t>
            </a:fld>
            <a:endParaRPr lang="en-GB" altLang="en-US" dirty="0"/>
          </a:p>
        </p:txBody>
      </p:sp>
    </p:spTree>
    <p:extLst>
      <p:ext uri="{BB962C8B-B14F-4D97-AF65-F5344CB8AC3E}">
        <p14:creationId xmlns:p14="http://schemas.microsoft.com/office/powerpoint/2010/main" val="394208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87624" y="-122580"/>
            <a:ext cx="6705600" cy="990600"/>
          </a:xfrm>
        </p:spPr>
        <p:txBody>
          <a:bodyPr/>
          <a:lstStyle/>
          <a:p>
            <a:pPr algn="ctr" eaLnBrk="1" hangingPunct="1"/>
            <a:r>
              <a:rPr lang="en-ZA" altLang="en-US" sz="2800" dirty="0">
                <a:solidFill>
                  <a:srgbClr val="FFFF00"/>
                </a:solidFill>
                <a:latin typeface="Rockwell" pitchFamily="18" charset="0"/>
              </a:rPr>
              <a:t>Overall aim of the study</a:t>
            </a:r>
          </a:p>
        </p:txBody>
      </p:sp>
      <p:sp>
        <p:nvSpPr>
          <p:cNvPr id="18435" name="Rectangle 2"/>
          <p:cNvSpPr>
            <a:spLocks noChangeArrowheads="1"/>
          </p:cNvSpPr>
          <p:nvPr/>
        </p:nvSpPr>
        <p:spPr bwMode="auto">
          <a:xfrm>
            <a:off x="939838" y="834141"/>
            <a:ext cx="7201172" cy="1200329"/>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1600">
                <a:solidFill>
                  <a:schemeClr val="bg1"/>
                </a:solidFill>
                <a:latin typeface="Arial" pitchFamily="34" charset="0"/>
              </a:defRPr>
            </a:lvl1pPr>
            <a:lvl2pPr marL="742950" indent="-285750">
              <a:spcBef>
                <a:spcPct val="20000"/>
              </a:spcBef>
              <a:buChar char="–"/>
              <a:defRPr sz="1600">
                <a:solidFill>
                  <a:schemeClr val="bg1"/>
                </a:solidFill>
                <a:latin typeface="Arial" pitchFamily="34" charset="0"/>
              </a:defRPr>
            </a:lvl2pPr>
            <a:lvl3pPr marL="1143000" indent="-228600">
              <a:spcBef>
                <a:spcPct val="20000"/>
              </a:spcBef>
              <a:buChar char="•"/>
              <a:defRPr sz="1600">
                <a:solidFill>
                  <a:schemeClr val="bg1"/>
                </a:solidFill>
                <a:latin typeface="Arial" pitchFamily="34" charset="0"/>
              </a:defRPr>
            </a:lvl3pPr>
            <a:lvl4pPr marL="1600200" indent="-228600">
              <a:spcBef>
                <a:spcPct val="20000"/>
              </a:spcBef>
              <a:buChar char="–"/>
              <a:defRPr sz="1600">
                <a:solidFill>
                  <a:schemeClr val="bg1"/>
                </a:solidFill>
                <a:latin typeface="Arial" pitchFamily="34" charset="0"/>
              </a:defRPr>
            </a:lvl4pPr>
            <a:lvl5pPr marL="2057400" indent="-228600">
              <a:spcBef>
                <a:spcPct val="20000"/>
              </a:spcBef>
              <a:buChar char="»"/>
              <a:defRPr sz="1600">
                <a:solidFill>
                  <a:schemeClr val="bg1"/>
                </a:solidFill>
                <a:latin typeface="Arial" pitchFamily="34" charset="0"/>
              </a:defRPr>
            </a:lvl5pPr>
            <a:lvl6pPr marL="2514600" indent="-228600" eaLnBrk="0" fontAlgn="base" hangingPunct="0">
              <a:spcBef>
                <a:spcPct val="20000"/>
              </a:spcBef>
              <a:spcAft>
                <a:spcPct val="0"/>
              </a:spcAft>
              <a:buChar char="»"/>
              <a:defRPr sz="1600">
                <a:solidFill>
                  <a:schemeClr val="bg1"/>
                </a:solidFill>
                <a:latin typeface="Arial" pitchFamily="34" charset="0"/>
              </a:defRPr>
            </a:lvl6pPr>
            <a:lvl7pPr marL="2971800" indent="-228600" eaLnBrk="0" fontAlgn="base" hangingPunct="0">
              <a:spcBef>
                <a:spcPct val="20000"/>
              </a:spcBef>
              <a:spcAft>
                <a:spcPct val="0"/>
              </a:spcAft>
              <a:buChar char="»"/>
              <a:defRPr sz="1600">
                <a:solidFill>
                  <a:schemeClr val="bg1"/>
                </a:solidFill>
                <a:latin typeface="Arial" pitchFamily="34" charset="0"/>
              </a:defRPr>
            </a:lvl7pPr>
            <a:lvl8pPr marL="3429000" indent="-228600" eaLnBrk="0" fontAlgn="base" hangingPunct="0">
              <a:spcBef>
                <a:spcPct val="20000"/>
              </a:spcBef>
              <a:spcAft>
                <a:spcPct val="0"/>
              </a:spcAft>
              <a:buChar char="»"/>
              <a:defRPr sz="1600">
                <a:solidFill>
                  <a:schemeClr val="bg1"/>
                </a:solidFill>
                <a:latin typeface="Arial" pitchFamily="34" charset="0"/>
              </a:defRPr>
            </a:lvl8pPr>
            <a:lvl9pPr marL="3886200" indent="-228600" eaLnBrk="0" fontAlgn="base" hangingPunct="0">
              <a:spcBef>
                <a:spcPct val="20000"/>
              </a:spcBef>
              <a:spcAft>
                <a:spcPct val="0"/>
              </a:spcAft>
              <a:buChar char="»"/>
              <a:defRPr sz="1600">
                <a:solidFill>
                  <a:schemeClr val="bg1"/>
                </a:solidFill>
                <a:latin typeface="Arial" pitchFamily="34" charset="0"/>
              </a:defRPr>
            </a:lvl9pPr>
          </a:lstStyle>
          <a:p>
            <a:pPr algn="ctr">
              <a:buNone/>
            </a:pPr>
            <a:r>
              <a:rPr lang="en-ZA" sz="1800" dirty="0">
                <a:latin typeface="Rockwell" panose="02060603020205020403" pitchFamily="18" charset="0"/>
              </a:rPr>
              <a:t>The study aims to explore the impact of COVID-19 on the Tourism-Transport Interface with a view to proposing a scenario where this relationship might create opportunities for tourism to prosper post COVID-19.</a:t>
            </a:r>
          </a:p>
        </p:txBody>
      </p:sp>
      <p:sp>
        <p:nvSpPr>
          <p:cNvPr id="2" name="Rectangle 1">
            <a:extLst>
              <a:ext uri="{FF2B5EF4-FFF2-40B4-BE49-F238E27FC236}">
                <a16:creationId xmlns:a16="http://schemas.microsoft.com/office/drawing/2014/main" id="{6D2F1C30-6DFC-4AD5-B562-183B319FD209}"/>
              </a:ext>
            </a:extLst>
          </p:cNvPr>
          <p:cNvSpPr/>
          <p:nvPr/>
        </p:nvSpPr>
        <p:spPr>
          <a:xfrm>
            <a:off x="3498760" y="2564904"/>
            <a:ext cx="2083327" cy="523220"/>
          </a:xfrm>
          <a:prstGeom prst="rect">
            <a:avLst/>
          </a:prstGeom>
        </p:spPr>
        <p:txBody>
          <a:bodyPr wrap="none">
            <a:spAutoFit/>
          </a:bodyPr>
          <a:lstStyle/>
          <a:p>
            <a:r>
              <a:rPr lang="en-US" sz="2800" b="1" dirty="0">
                <a:solidFill>
                  <a:srgbClr val="FFFF00"/>
                </a:solidFill>
                <a:latin typeface="Rockwell" pitchFamily="18" charset="0"/>
                <a:ea typeface="+mj-ea"/>
                <a:cs typeface="+mj-cs"/>
              </a:rPr>
              <a:t>Objectives</a:t>
            </a:r>
            <a:endParaRPr lang="en-ZA" sz="2800" b="1" dirty="0">
              <a:solidFill>
                <a:srgbClr val="FFFF00"/>
              </a:solidFill>
              <a:latin typeface="Rockwell" pitchFamily="18" charset="0"/>
              <a:ea typeface="+mj-ea"/>
              <a:cs typeface="+mj-cs"/>
            </a:endParaRPr>
          </a:p>
        </p:txBody>
      </p:sp>
      <p:sp>
        <p:nvSpPr>
          <p:cNvPr id="3" name="Rectangle 2">
            <a:extLst>
              <a:ext uri="{FF2B5EF4-FFF2-40B4-BE49-F238E27FC236}">
                <a16:creationId xmlns:a16="http://schemas.microsoft.com/office/drawing/2014/main" id="{213749BC-2421-45AA-AA08-11C23DCDDD24}"/>
              </a:ext>
            </a:extLst>
          </p:cNvPr>
          <p:cNvSpPr/>
          <p:nvPr/>
        </p:nvSpPr>
        <p:spPr>
          <a:xfrm>
            <a:off x="971600" y="3419996"/>
            <a:ext cx="7304570" cy="2308324"/>
          </a:xfrm>
          <a:prstGeom prst="rect">
            <a:avLst/>
          </a:prstGeom>
          <a:ln w="38100">
            <a:solidFill>
              <a:srgbClr val="FFFF00"/>
            </a:solidFill>
          </a:ln>
        </p:spPr>
        <p:txBody>
          <a:bodyPr wrap="square">
            <a:spAutoFit/>
          </a:bodyPr>
          <a:lstStyle/>
          <a:p>
            <a:pPr marL="285750" lvl="0" indent="-285750">
              <a:buFont typeface="Arial" panose="020B0604020202020204" pitchFamily="34" charset="0"/>
              <a:buChar char="•"/>
            </a:pPr>
            <a:r>
              <a:rPr lang="en-ZA" sz="1800" dirty="0">
                <a:solidFill>
                  <a:schemeClr val="bg1"/>
                </a:solidFill>
                <a:latin typeface="Rockwell" panose="02060603020205020403" pitchFamily="18" charset="0"/>
              </a:rPr>
              <a:t>To describe the Tourism-Transport Interface in South Africa </a:t>
            </a:r>
          </a:p>
          <a:p>
            <a:pPr marL="285750" lvl="0" indent="-285750">
              <a:buFont typeface="Arial" panose="020B0604020202020204" pitchFamily="34" charset="0"/>
              <a:buChar char="•"/>
            </a:pPr>
            <a:r>
              <a:rPr lang="en-ZA" sz="1800" dirty="0">
                <a:solidFill>
                  <a:schemeClr val="bg1"/>
                </a:solidFill>
                <a:latin typeface="Rockwell" panose="02060603020205020403" pitchFamily="18" charset="0"/>
              </a:rPr>
              <a:t>To identify trends and factors in the tourism-transport relationship that have an impact on the growth of tourism</a:t>
            </a:r>
          </a:p>
          <a:p>
            <a:pPr marL="285750" lvl="0" indent="-285750">
              <a:buFont typeface="Arial" panose="020B0604020202020204" pitchFamily="34" charset="0"/>
              <a:buChar char="•"/>
            </a:pPr>
            <a:r>
              <a:rPr lang="en-ZA" sz="1800" dirty="0">
                <a:solidFill>
                  <a:schemeClr val="bg1"/>
                </a:solidFill>
                <a:latin typeface="Rockwell" panose="02060603020205020403" pitchFamily="18" charset="0"/>
              </a:rPr>
              <a:t>To assess the impact of COVID-19 on the tourism-transport relationship. </a:t>
            </a:r>
          </a:p>
          <a:p>
            <a:pPr marL="285750" lvl="0" indent="-285750">
              <a:buFont typeface="Arial" panose="020B0604020202020204" pitchFamily="34" charset="0"/>
              <a:buChar char="•"/>
            </a:pPr>
            <a:r>
              <a:rPr lang="en-ZA" sz="1800" dirty="0">
                <a:solidFill>
                  <a:schemeClr val="bg1"/>
                </a:solidFill>
                <a:latin typeface="Rockwell" panose="02060603020205020403" pitchFamily="18" charset="0"/>
              </a:rPr>
              <a:t>To develop a future scenario where the tourism-transport relationship might create opportunities for tourism to prosper post COVID-19.</a:t>
            </a:r>
          </a:p>
        </p:txBody>
      </p:sp>
    </p:spTree>
    <p:extLst>
      <p:ext uri="{BB962C8B-B14F-4D97-AF65-F5344CB8AC3E}">
        <p14:creationId xmlns:p14="http://schemas.microsoft.com/office/powerpoint/2010/main" val="1823223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46DAD0-670F-4D08-9BC7-654E8EC4DAA0}"/>
              </a:ext>
            </a:extLst>
          </p:cNvPr>
          <p:cNvSpPr>
            <a:spLocks noGrp="1"/>
          </p:cNvSpPr>
          <p:nvPr>
            <p:ph type="title"/>
          </p:nvPr>
        </p:nvSpPr>
        <p:spPr>
          <a:xfrm>
            <a:off x="353292" y="404664"/>
            <a:ext cx="8229600" cy="342899"/>
          </a:xfrm>
        </p:spPr>
        <p:txBody>
          <a:bodyPr/>
          <a:lstStyle/>
          <a:p>
            <a:r>
              <a:rPr lang="en-ZA" dirty="0">
                <a:latin typeface="Rockwell" panose="02060603020205020403" pitchFamily="18" charset="0"/>
              </a:rPr>
              <a:t>Uncertainty on COVID19 measures and lower demand</a:t>
            </a:r>
          </a:p>
        </p:txBody>
      </p:sp>
      <p:sp>
        <p:nvSpPr>
          <p:cNvPr id="9" name="Text Placeholder 8">
            <a:extLst>
              <a:ext uri="{FF2B5EF4-FFF2-40B4-BE49-F238E27FC236}">
                <a16:creationId xmlns:a16="http://schemas.microsoft.com/office/drawing/2014/main" id="{A5B41C31-85E2-41BE-860B-1EE2FC04B431}"/>
              </a:ext>
            </a:extLst>
          </p:cNvPr>
          <p:cNvSpPr>
            <a:spLocks noGrp="1"/>
          </p:cNvSpPr>
          <p:nvPr>
            <p:ph type="body" idx="1"/>
          </p:nvPr>
        </p:nvSpPr>
        <p:spPr>
          <a:xfrm>
            <a:off x="353292" y="1279451"/>
            <a:ext cx="4040188" cy="342899"/>
          </a:xfrm>
        </p:spPr>
        <p:txBody>
          <a:bodyPr/>
          <a:lstStyle/>
          <a:p>
            <a:r>
              <a:rPr lang="en-ZA" sz="1500" dirty="0"/>
              <a:t>Airline survival kit</a:t>
            </a:r>
          </a:p>
        </p:txBody>
      </p:sp>
      <p:sp>
        <p:nvSpPr>
          <p:cNvPr id="10" name="Content Placeholder 9">
            <a:extLst>
              <a:ext uri="{FF2B5EF4-FFF2-40B4-BE49-F238E27FC236}">
                <a16:creationId xmlns:a16="http://schemas.microsoft.com/office/drawing/2014/main" id="{6644DADA-7A46-4503-9A3A-C1FF1FB729DB}"/>
              </a:ext>
            </a:extLst>
          </p:cNvPr>
          <p:cNvSpPr>
            <a:spLocks noGrp="1"/>
          </p:cNvSpPr>
          <p:nvPr>
            <p:ph sz="half" idx="2"/>
          </p:nvPr>
        </p:nvSpPr>
        <p:spPr>
          <a:xfrm>
            <a:off x="227012" y="1899022"/>
            <a:ext cx="3860079" cy="3332666"/>
          </a:xfrm>
        </p:spPr>
        <p:txBody>
          <a:bodyPr/>
          <a:lstStyle/>
          <a:p>
            <a:r>
              <a:rPr lang="en-ZA" sz="1350" dirty="0"/>
              <a:t>Adapt to operate under uncertainty </a:t>
            </a:r>
          </a:p>
          <a:p>
            <a:r>
              <a:rPr lang="en-ZA" sz="1350" dirty="0"/>
              <a:t>Agility to take advantage of new opportunities and rapid exploratory reaction</a:t>
            </a:r>
          </a:p>
          <a:p>
            <a:r>
              <a:rPr lang="en-US" sz="1350" dirty="0"/>
              <a:t>More dynamic scheduling</a:t>
            </a:r>
            <a:endParaRPr lang="en-ZA" sz="1350" dirty="0"/>
          </a:p>
          <a:p>
            <a:r>
              <a:rPr lang="en-ZA" sz="1350" dirty="0"/>
              <a:t>Creativity </a:t>
            </a:r>
          </a:p>
          <a:p>
            <a:r>
              <a:rPr lang="en-ZA" sz="1350" dirty="0"/>
              <a:t>Experimentation</a:t>
            </a:r>
          </a:p>
          <a:p>
            <a:r>
              <a:rPr lang="en-ZA" sz="1350" dirty="0"/>
              <a:t>Risks taking</a:t>
            </a:r>
          </a:p>
          <a:p>
            <a:r>
              <a:rPr lang="en-ZA" sz="1350" dirty="0"/>
              <a:t>Balancing supply to lower demand levels</a:t>
            </a:r>
          </a:p>
          <a:p>
            <a:r>
              <a:rPr lang="en-ZA" sz="1350" dirty="0"/>
              <a:t>Viability &amp; Sustainability</a:t>
            </a:r>
          </a:p>
          <a:p>
            <a:endParaRPr lang="en-ZA" sz="1500" dirty="0"/>
          </a:p>
        </p:txBody>
      </p:sp>
      <p:sp>
        <p:nvSpPr>
          <p:cNvPr id="11" name="Text Placeholder 10">
            <a:extLst>
              <a:ext uri="{FF2B5EF4-FFF2-40B4-BE49-F238E27FC236}">
                <a16:creationId xmlns:a16="http://schemas.microsoft.com/office/drawing/2014/main" id="{B736D171-03D7-4E55-9FAE-9034394E5488}"/>
              </a:ext>
            </a:extLst>
          </p:cNvPr>
          <p:cNvSpPr>
            <a:spLocks noGrp="1"/>
          </p:cNvSpPr>
          <p:nvPr>
            <p:ph type="body" sz="quarter" idx="3"/>
          </p:nvPr>
        </p:nvSpPr>
        <p:spPr>
          <a:xfrm>
            <a:off x="4801394" y="1142528"/>
            <a:ext cx="4294115" cy="479822"/>
          </a:xfrm>
        </p:spPr>
        <p:txBody>
          <a:bodyPr/>
          <a:lstStyle/>
          <a:p>
            <a:r>
              <a:rPr lang="en-ZA" sz="1500" dirty="0"/>
              <a:t>Required Policy: enabling environment</a:t>
            </a:r>
          </a:p>
        </p:txBody>
      </p:sp>
      <p:sp>
        <p:nvSpPr>
          <p:cNvPr id="12" name="Content Placeholder 11">
            <a:extLst>
              <a:ext uri="{FF2B5EF4-FFF2-40B4-BE49-F238E27FC236}">
                <a16:creationId xmlns:a16="http://schemas.microsoft.com/office/drawing/2014/main" id="{CFEAD7E7-BBE5-4D01-828B-C23645FDC56E}"/>
              </a:ext>
            </a:extLst>
          </p:cNvPr>
          <p:cNvSpPr>
            <a:spLocks noGrp="1"/>
          </p:cNvSpPr>
          <p:nvPr>
            <p:ph sz="quarter" idx="4"/>
          </p:nvPr>
        </p:nvSpPr>
        <p:spPr>
          <a:xfrm>
            <a:off x="4393479" y="1818925"/>
            <a:ext cx="4449690" cy="2963466"/>
          </a:xfrm>
        </p:spPr>
        <p:txBody>
          <a:bodyPr/>
          <a:lstStyle/>
          <a:p>
            <a:r>
              <a:rPr lang="en-ZA" sz="1350" dirty="0"/>
              <a:t>Better Government co-ordination  of COVID19 restrictions</a:t>
            </a:r>
          </a:p>
          <a:p>
            <a:r>
              <a:rPr lang="en-ZA" sz="1350" dirty="0"/>
              <a:t>Shift in the regulatory policy to and enabling approach (more flexible to  support industry to respond to market opportunities (which may be short term) , especially for sub-sectors with substantial regulatory, time and compliance requirements </a:t>
            </a:r>
          </a:p>
          <a:p>
            <a:r>
              <a:rPr lang="en-ZA" sz="1350" dirty="0"/>
              <a:t>Open</a:t>
            </a:r>
            <a:r>
              <a:rPr lang="en-US" sz="1350" dirty="0"/>
              <a:t> </a:t>
            </a:r>
            <a:r>
              <a:rPr lang="en-ZA" sz="1350" dirty="0"/>
              <a:t>regulatory framework to facilitate agility (to counter the restrictiveness of COVID19 regulations)</a:t>
            </a:r>
          </a:p>
          <a:p>
            <a:r>
              <a:rPr lang="en-US" sz="1350" dirty="0"/>
              <a:t>Opening of and lifting economic restrictions to accelerate air travel development </a:t>
            </a:r>
          </a:p>
          <a:p>
            <a:r>
              <a:rPr lang="en-ZA" sz="1350" dirty="0"/>
              <a:t>Clarity on rules</a:t>
            </a:r>
          </a:p>
          <a:p>
            <a:r>
              <a:rPr lang="en-ZA" sz="1350" dirty="0"/>
              <a:t>Competitive neutral Industry State financi</a:t>
            </a:r>
            <a:r>
              <a:rPr lang="en-ZA" sz="1500" dirty="0"/>
              <a:t>al aid</a:t>
            </a:r>
          </a:p>
          <a:p>
            <a:endParaRPr lang="en-ZA" sz="1500" dirty="0"/>
          </a:p>
        </p:txBody>
      </p:sp>
      <p:sp>
        <p:nvSpPr>
          <p:cNvPr id="4" name="Slide Number Placeholder 3">
            <a:extLst>
              <a:ext uri="{FF2B5EF4-FFF2-40B4-BE49-F238E27FC236}">
                <a16:creationId xmlns:a16="http://schemas.microsoft.com/office/drawing/2014/main" id="{8C9596A2-CC47-4E15-9BD9-B5AF9092261E}"/>
              </a:ext>
            </a:extLst>
          </p:cNvPr>
          <p:cNvSpPr>
            <a:spLocks noGrp="1"/>
          </p:cNvSpPr>
          <p:nvPr>
            <p:ph type="sldNum" sz="quarter" idx="10"/>
          </p:nvPr>
        </p:nvSpPr>
        <p:spPr/>
        <p:txBody>
          <a:bodyPr/>
          <a:lstStyle/>
          <a:p>
            <a:fld id="{A9A33B5C-8EEB-4DD4-A730-D118B075488E}" type="slidenum">
              <a:rPr lang="en-GB" altLang="en-US" smtClean="0"/>
              <a:pPr/>
              <a:t>30</a:t>
            </a:fld>
            <a:endParaRPr lang="en-GB" altLang="en-US" dirty="0"/>
          </a:p>
        </p:txBody>
      </p:sp>
    </p:spTree>
    <p:extLst>
      <p:ext uri="{BB962C8B-B14F-4D97-AF65-F5344CB8AC3E}">
        <p14:creationId xmlns:p14="http://schemas.microsoft.com/office/powerpoint/2010/main" val="3006380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CF80-0897-4218-A73E-0217EF3A2D03}"/>
              </a:ext>
            </a:extLst>
          </p:cNvPr>
          <p:cNvSpPr>
            <a:spLocks noGrp="1"/>
          </p:cNvSpPr>
          <p:nvPr>
            <p:ph type="title"/>
          </p:nvPr>
        </p:nvSpPr>
        <p:spPr>
          <a:xfrm>
            <a:off x="251520" y="692696"/>
            <a:ext cx="8523103" cy="415637"/>
          </a:xfrm>
        </p:spPr>
        <p:txBody>
          <a:bodyPr/>
          <a:lstStyle/>
          <a:p>
            <a:r>
              <a:rPr lang="en-ZA" sz="1800" dirty="0">
                <a:latin typeface="Rockwell" panose="02060603020205020403" pitchFamily="18" charset="0"/>
                <a:ea typeface="Calibri" panose="020F0502020204030204" pitchFamily="34" charset="0"/>
                <a:cs typeface="Times New Roman" panose="02020603050405020304" pitchFamily="18" charset="0"/>
              </a:rPr>
              <a:t>Important Fundamental Change that may affect Tourism to South Africa</a:t>
            </a:r>
            <a:br>
              <a:rPr lang="en-ZA" sz="1800" dirty="0">
                <a:latin typeface="Rockwell" panose="02060603020205020403" pitchFamily="18" charset="0"/>
                <a:ea typeface="Calibri" panose="020F0502020204030204" pitchFamily="34" charset="0"/>
                <a:cs typeface="Times New Roman" panose="02020603050405020304" pitchFamily="18" charset="0"/>
              </a:rPr>
            </a:br>
            <a:r>
              <a:rPr lang="en-ZA" sz="1800" dirty="0">
                <a:latin typeface="Rockwell" panose="02060603020205020403" pitchFamily="18" charset="0"/>
                <a:ea typeface="Calibri" panose="020F0502020204030204" pitchFamily="34" charset="0"/>
                <a:cs typeface="Times New Roman" panose="02020603050405020304" pitchFamily="18" charset="0"/>
              </a:rPr>
              <a:t>Pricing of long haul flights may reduce the propensity of long haul tourism journeys</a:t>
            </a:r>
            <a:endParaRPr lang="en-ZA" dirty="0">
              <a:latin typeface="Rockwell" panose="02060603020205020403" pitchFamily="18" charset="0"/>
            </a:endParaRPr>
          </a:p>
        </p:txBody>
      </p:sp>
      <p:sp>
        <p:nvSpPr>
          <p:cNvPr id="3" name="Content Placeholder 2">
            <a:extLst>
              <a:ext uri="{FF2B5EF4-FFF2-40B4-BE49-F238E27FC236}">
                <a16:creationId xmlns:a16="http://schemas.microsoft.com/office/drawing/2014/main" id="{B4001AF2-9F6A-4103-85B3-AB0DE8DD9E6F}"/>
              </a:ext>
            </a:extLst>
          </p:cNvPr>
          <p:cNvSpPr>
            <a:spLocks noGrp="1"/>
          </p:cNvSpPr>
          <p:nvPr>
            <p:ph idx="1"/>
          </p:nvPr>
        </p:nvSpPr>
        <p:spPr>
          <a:xfrm>
            <a:off x="568036" y="1685925"/>
            <a:ext cx="7162800" cy="3486150"/>
          </a:xfrm>
        </p:spPr>
        <p:txBody>
          <a:bodyPr/>
          <a:lstStyle/>
          <a:p>
            <a:r>
              <a:rPr lang="en-ZA" sz="1350" dirty="0">
                <a:latin typeface="Times New Roman" panose="02020603050405020304" pitchFamily="18" charset="0"/>
                <a:ea typeface="Times New Roman" panose="02020603050405020304" pitchFamily="18" charset="0"/>
              </a:rPr>
              <a:t>Business traffic is affected by:</a:t>
            </a:r>
          </a:p>
          <a:p>
            <a:pPr lvl="1" indent="-257175">
              <a:buFont typeface="AvenirLTStd-Heavy"/>
              <a:buChar char="•"/>
            </a:pPr>
            <a:r>
              <a:rPr lang="en-ZA" sz="1350" dirty="0">
                <a:latin typeface="Times New Roman" panose="02020603050405020304" pitchFamily="18" charset="0"/>
                <a:ea typeface="Calibri" panose="020F0502020204030204" pitchFamily="34" charset="0"/>
                <a:cs typeface="AvenirLTStd-Heavy"/>
              </a:rPr>
              <a:t>The closure of borders for international flights or foreign passport holders</a:t>
            </a:r>
          </a:p>
          <a:p>
            <a:pPr lvl="1" indent="-257175">
              <a:buFont typeface="AvenirLTStd-Heavy"/>
              <a:buChar char="•"/>
            </a:pPr>
            <a:r>
              <a:rPr lang="en-ZA" sz="1350" dirty="0">
                <a:latin typeface="Times New Roman" panose="02020603050405020304" pitchFamily="18" charset="0"/>
                <a:ea typeface="Calibri" panose="020F0502020204030204" pitchFamily="34" charset="0"/>
                <a:cs typeface="AvenirLTStd-Heavy"/>
              </a:rPr>
              <a:t>The general use of virtual events, doing business online; online meetings, working from home (WFH) is expected to be used in future. </a:t>
            </a:r>
          </a:p>
          <a:p>
            <a:pPr lvl="1" indent="-257175">
              <a:buFont typeface="AvenirLTStd-Heavy"/>
              <a:buChar char="•"/>
            </a:pPr>
            <a:r>
              <a:rPr lang="en-ZA" sz="1350" dirty="0">
                <a:latin typeface="Times New Roman" panose="02020603050405020304" pitchFamily="18" charset="0"/>
                <a:ea typeface="Calibri" panose="020F0502020204030204" pitchFamily="34" charset="0"/>
                <a:cs typeface="AvenirLTStd-Heavy"/>
              </a:rPr>
              <a:t>The pressure of corporate cost-cutting to reduce spending </a:t>
            </a:r>
          </a:p>
          <a:p>
            <a:pPr marL="257175" indent="-257175">
              <a:buFont typeface="AvenirLTStd-Heavy"/>
              <a:buChar char="•"/>
            </a:pPr>
            <a:r>
              <a:rPr lang="en-ZA" sz="1350" dirty="0">
                <a:latin typeface="Times New Roman" panose="02020603050405020304" pitchFamily="18" charset="0"/>
                <a:ea typeface="Times New Roman" panose="02020603050405020304" pitchFamily="18" charset="0"/>
              </a:rPr>
              <a:t>The business and premium pricing model (higher-yielding traffic) supported long haul flying by cross-subsidising economy (coach) cabins for leisure passengers.</a:t>
            </a:r>
          </a:p>
          <a:p>
            <a:r>
              <a:rPr lang="en-ZA" sz="1350" dirty="0">
                <a:latin typeface="Times New Roman" panose="02020603050405020304" pitchFamily="18" charset="0"/>
                <a:ea typeface="Times New Roman" panose="02020603050405020304" pitchFamily="18" charset="0"/>
              </a:rPr>
              <a:t>Cargo revenue (for belly freight) is also essential to contribute to the infrastructure of wide-body aircraft. </a:t>
            </a:r>
          </a:p>
          <a:p>
            <a:r>
              <a:rPr lang="en-ZA" sz="1350" dirty="0">
                <a:latin typeface="Times New Roman" panose="02020603050405020304" pitchFamily="18" charset="0"/>
                <a:ea typeface="Times New Roman" panose="02020603050405020304" pitchFamily="18" charset="0"/>
              </a:rPr>
              <a:t>This may lead to a resurgence of long haul narrow-body aircraft operations (as already deployed on North Atlantic routes), which will affect the pricing model of  economy seating on long haul flights .</a:t>
            </a:r>
          </a:p>
          <a:p>
            <a:r>
              <a:rPr lang="en-ZA" sz="1350" dirty="0">
                <a:latin typeface="Times New Roman" panose="02020603050405020304" pitchFamily="18" charset="0"/>
                <a:ea typeface="Times New Roman" panose="02020603050405020304" pitchFamily="18" charset="0"/>
              </a:rPr>
              <a:t>Increase economy priced tickets may affect direct long-haul tourist destinations like South Africa. negatively </a:t>
            </a:r>
          </a:p>
          <a:p>
            <a:endParaRPr lang="en-ZA" dirty="0"/>
          </a:p>
        </p:txBody>
      </p:sp>
      <p:sp>
        <p:nvSpPr>
          <p:cNvPr id="4" name="Slide Number Placeholder 3">
            <a:extLst>
              <a:ext uri="{FF2B5EF4-FFF2-40B4-BE49-F238E27FC236}">
                <a16:creationId xmlns:a16="http://schemas.microsoft.com/office/drawing/2014/main" id="{C3A5EA61-6D27-4865-9BEF-E49D48D4C5CC}"/>
              </a:ext>
            </a:extLst>
          </p:cNvPr>
          <p:cNvSpPr>
            <a:spLocks noGrp="1"/>
          </p:cNvSpPr>
          <p:nvPr>
            <p:ph type="sldNum" sz="quarter" idx="10"/>
          </p:nvPr>
        </p:nvSpPr>
        <p:spPr/>
        <p:txBody>
          <a:bodyPr/>
          <a:lstStyle/>
          <a:p>
            <a:fld id="{A9A33B5C-8EEB-4DD4-A730-D118B075488E}" type="slidenum">
              <a:rPr lang="en-GB" altLang="en-US" smtClean="0"/>
              <a:pPr/>
              <a:t>31</a:t>
            </a:fld>
            <a:endParaRPr lang="en-GB" altLang="en-US" dirty="0"/>
          </a:p>
        </p:txBody>
      </p:sp>
    </p:spTree>
    <p:extLst>
      <p:ext uri="{BB962C8B-B14F-4D97-AF65-F5344CB8AC3E}">
        <p14:creationId xmlns:p14="http://schemas.microsoft.com/office/powerpoint/2010/main" val="343678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0EF6-310C-4AE5-BD9B-A2AFD3B5B46F}"/>
              </a:ext>
            </a:extLst>
          </p:cNvPr>
          <p:cNvSpPr>
            <a:spLocks noGrp="1"/>
          </p:cNvSpPr>
          <p:nvPr>
            <p:ph type="title"/>
          </p:nvPr>
        </p:nvSpPr>
        <p:spPr>
          <a:xfrm>
            <a:off x="685800" y="1085851"/>
            <a:ext cx="8214851" cy="519545"/>
          </a:xfrm>
        </p:spPr>
        <p:txBody>
          <a:bodyPr/>
          <a:lstStyle/>
          <a:p>
            <a:r>
              <a:rPr lang="en-ZA" dirty="0">
                <a:latin typeface="Rockwell" panose="02060603020205020403" pitchFamily="18" charset="0"/>
              </a:rPr>
              <a:t>Aviation Industry Scenario Workshop</a:t>
            </a:r>
            <a:r>
              <a:rPr lang="en-ZA" dirty="0"/>
              <a:t>					</a:t>
            </a:r>
            <a:r>
              <a:rPr lang="en-ZA" sz="1350" dirty="0"/>
              <a:t>Part 2</a:t>
            </a:r>
            <a:endParaRPr lang="en-ZA" dirty="0"/>
          </a:p>
        </p:txBody>
      </p:sp>
      <p:sp>
        <p:nvSpPr>
          <p:cNvPr id="4" name="Slide Number Placeholder 3">
            <a:extLst>
              <a:ext uri="{FF2B5EF4-FFF2-40B4-BE49-F238E27FC236}">
                <a16:creationId xmlns:a16="http://schemas.microsoft.com/office/drawing/2014/main" id="{CBE36CC2-9751-4500-B8E4-AA56BF6BBAAA}"/>
              </a:ext>
            </a:extLst>
          </p:cNvPr>
          <p:cNvSpPr>
            <a:spLocks noGrp="1"/>
          </p:cNvSpPr>
          <p:nvPr>
            <p:ph type="sldNum" sz="quarter" idx="10"/>
          </p:nvPr>
        </p:nvSpPr>
        <p:spPr/>
        <p:txBody>
          <a:bodyPr/>
          <a:lstStyle/>
          <a:p>
            <a:fld id="{A9A33B5C-8EEB-4DD4-A730-D118B075488E}" type="slidenum">
              <a:rPr lang="en-GB" altLang="en-US" smtClean="0"/>
              <a:pPr/>
              <a:t>32</a:t>
            </a:fld>
            <a:endParaRPr lang="en-GB" altLang="en-US" dirty="0"/>
          </a:p>
        </p:txBody>
      </p:sp>
      <p:sp>
        <p:nvSpPr>
          <p:cNvPr id="5" name="TextBox 4">
            <a:extLst>
              <a:ext uri="{FF2B5EF4-FFF2-40B4-BE49-F238E27FC236}">
                <a16:creationId xmlns:a16="http://schemas.microsoft.com/office/drawing/2014/main" id="{8D104FCE-655B-4304-AC03-8D2C960A6C4C}"/>
              </a:ext>
            </a:extLst>
          </p:cNvPr>
          <p:cNvSpPr txBox="1"/>
          <p:nvPr/>
        </p:nvSpPr>
        <p:spPr>
          <a:xfrm>
            <a:off x="762000" y="1743941"/>
            <a:ext cx="2944091" cy="646331"/>
          </a:xfrm>
          <a:prstGeom prst="rect">
            <a:avLst/>
          </a:prstGeom>
          <a:noFill/>
        </p:spPr>
        <p:txBody>
          <a:bodyPr wrap="square" rtlCol="0">
            <a:spAutoFit/>
          </a:bodyPr>
          <a:lstStyle/>
          <a:p>
            <a:r>
              <a:rPr lang="en-ZA" sz="1800" b="1" dirty="0">
                <a:solidFill>
                  <a:schemeClr val="bg1"/>
                </a:solidFill>
              </a:rPr>
              <a:t>Global Health / Pandemic Trends</a:t>
            </a:r>
          </a:p>
        </p:txBody>
      </p:sp>
      <p:pic>
        <p:nvPicPr>
          <p:cNvPr id="7" name="Picture 6">
            <a:extLst>
              <a:ext uri="{FF2B5EF4-FFF2-40B4-BE49-F238E27FC236}">
                <a16:creationId xmlns:a16="http://schemas.microsoft.com/office/drawing/2014/main" id="{2BFB50A1-B9EC-4F1B-8116-33409BCE2FD8}"/>
              </a:ext>
            </a:extLst>
          </p:cNvPr>
          <p:cNvPicPr>
            <a:picLocks noChangeAspect="1"/>
          </p:cNvPicPr>
          <p:nvPr/>
        </p:nvPicPr>
        <p:blipFill>
          <a:blip r:embed="rId2"/>
          <a:stretch>
            <a:fillRect/>
          </a:stretch>
        </p:blipFill>
        <p:spPr>
          <a:xfrm>
            <a:off x="251520" y="2636912"/>
            <a:ext cx="4253707" cy="2353202"/>
          </a:xfrm>
          <a:prstGeom prst="rect">
            <a:avLst/>
          </a:prstGeom>
        </p:spPr>
      </p:pic>
      <p:sp>
        <p:nvSpPr>
          <p:cNvPr id="8" name="TextBox 7">
            <a:extLst>
              <a:ext uri="{FF2B5EF4-FFF2-40B4-BE49-F238E27FC236}">
                <a16:creationId xmlns:a16="http://schemas.microsoft.com/office/drawing/2014/main" id="{FB0F9A04-6E0A-4383-BB8E-05D5BB582B98}"/>
              </a:ext>
            </a:extLst>
          </p:cNvPr>
          <p:cNvSpPr txBox="1"/>
          <p:nvPr/>
        </p:nvSpPr>
        <p:spPr>
          <a:xfrm>
            <a:off x="6070696" y="1743941"/>
            <a:ext cx="2506007" cy="369332"/>
          </a:xfrm>
          <a:prstGeom prst="rect">
            <a:avLst/>
          </a:prstGeom>
          <a:noFill/>
        </p:spPr>
        <p:txBody>
          <a:bodyPr wrap="none" rtlCol="0">
            <a:spAutoFit/>
          </a:bodyPr>
          <a:lstStyle/>
          <a:p>
            <a:r>
              <a:rPr lang="en-ZA" sz="1800" b="1" dirty="0">
                <a:solidFill>
                  <a:schemeClr val="bg1"/>
                </a:solidFill>
              </a:rPr>
              <a:t>Global Industry Trends</a:t>
            </a:r>
          </a:p>
        </p:txBody>
      </p:sp>
      <p:pic>
        <p:nvPicPr>
          <p:cNvPr id="10" name="Picture 9">
            <a:extLst>
              <a:ext uri="{FF2B5EF4-FFF2-40B4-BE49-F238E27FC236}">
                <a16:creationId xmlns:a16="http://schemas.microsoft.com/office/drawing/2014/main" id="{2FB36109-EE2B-42DC-B64B-74DC246889FB}"/>
              </a:ext>
            </a:extLst>
          </p:cNvPr>
          <p:cNvPicPr>
            <a:picLocks noChangeAspect="1"/>
          </p:cNvPicPr>
          <p:nvPr/>
        </p:nvPicPr>
        <p:blipFill>
          <a:blip r:embed="rId3"/>
          <a:stretch>
            <a:fillRect/>
          </a:stretch>
        </p:blipFill>
        <p:spPr>
          <a:xfrm>
            <a:off x="4793225" y="2622842"/>
            <a:ext cx="4253707" cy="2359961"/>
          </a:xfrm>
          <a:prstGeom prst="rect">
            <a:avLst/>
          </a:prstGeom>
        </p:spPr>
      </p:pic>
    </p:spTree>
    <p:extLst>
      <p:ext uri="{BB962C8B-B14F-4D97-AF65-F5344CB8AC3E}">
        <p14:creationId xmlns:p14="http://schemas.microsoft.com/office/powerpoint/2010/main" val="2530464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E21B-4912-491C-844C-0CFC3D4EC28A}"/>
              </a:ext>
            </a:extLst>
          </p:cNvPr>
          <p:cNvSpPr>
            <a:spLocks noGrp="1"/>
          </p:cNvSpPr>
          <p:nvPr>
            <p:ph type="title"/>
          </p:nvPr>
        </p:nvSpPr>
        <p:spPr>
          <a:xfrm>
            <a:off x="611560" y="877084"/>
            <a:ext cx="8370157" cy="318978"/>
          </a:xfrm>
        </p:spPr>
        <p:txBody>
          <a:bodyPr/>
          <a:lstStyle/>
          <a:p>
            <a:r>
              <a:rPr lang="en-ZA" sz="1800" dirty="0">
                <a:latin typeface="Rockwell" panose="02060603020205020403" pitchFamily="18" charset="0"/>
              </a:rPr>
              <a:t>Outcome: Aviation Industry Scenario Workshop	   	                         </a:t>
            </a:r>
            <a:br>
              <a:rPr lang="en-ZA" sz="1800" dirty="0">
                <a:latin typeface="Rockwell" panose="02060603020205020403" pitchFamily="18" charset="0"/>
              </a:rPr>
            </a:br>
            <a:br>
              <a:rPr lang="en-ZA" sz="1800" dirty="0">
                <a:latin typeface="Rockwell" panose="02060603020205020403" pitchFamily="18" charset="0"/>
              </a:rPr>
            </a:br>
            <a:r>
              <a:rPr lang="en-ZA" sz="1200" dirty="0">
                <a:latin typeface="Rockwell" panose="02060603020205020403" pitchFamily="18" charset="0"/>
              </a:rPr>
              <a:t>Part 2</a:t>
            </a:r>
            <a:endParaRPr lang="en-ZA" sz="1800" dirty="0">
              <a:latin typeface="Rockwell" panose="02060603020205020403" pitchFamily="18" charset="0"/>
            </a:endParaRPr>
          </a:p>
        </p:txBody>
      </p:sp>
      <p:sp>
        <p:nvSpPr>
          <p:cNvPr id="4" name="Slide Number Placeholder 3">
            <a:extLst>
              <a:ext uri="{FF2B5EF4-FFF2-40B4-BE49-F238E27FC236}">
                <a16:creationId xmlns:a16="http://schemas.microsoft.com/office/drawing/2014/main" id="{9784B1C1-D9B4-474D-BBC9-199B747EFBFD}"/>
              </a:ext>
            </a:extLst>
          </p:cNvPr>
          <p:cNvSpPr>
            <a:spLocks noGrp="1"/>
          </p:cNvSpPr>
          <p:nvPr>
            <p:ph type="sldNum" sz="quarter" idx="10"/>
          </p:nvPr>
        </p:nvSpPr>
        <p:spPr/>
        <p:txBody>
          <a:bodyPr/>
          <a:lstStyle/>
          <a:p>
            <a:fld id="{A9A33B5C-8EEB-4DD4-A730-D118B075488E}" type="slidenum">
              <a:rPr lang="en-GB" altLang="en-US" smtClean="0"/>
              <a:pPr/>
              <a:t>33</a:t>
            </a:fld>
            <a:endParaRPr lang="en-GB" altLang="en-US" dirty="0"/>
          </a:p>
        </p:txBody>
      </p:sp>
      <p:pic>
        <p:nvPicPr>
          <p:cNvPr id="6" name="Picture 5">
            <a:extLst>
              <a:ext uri="{FF2B5EF4-FFF2-40B4-BE49-F238E27FC236}">
                <a16:creationId xmlns:a16="http://schemas.microsoft.com/office/drawing/2014/main" id="{FDB4C717-A0E0-47C7-A5E0-592378D3C58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55576" y="1565301"/>
            <a:ext cx="6223303" cy="3727397"/>
          </a:xfrm>
          <a:prstGeom prst="rect">
            <a:avLst/>
          </a:prstGeom>
        </p:spPr>
      </p:pic>
      <p:sp>
        <p:nvSpPr>
          <p:cNvPr id="7" name="TextBox 6">
            <a:extLst>
              <a:ext uri="{FF2B5EF4-FFF2-40B4-BE49-F238E27FC236}">
                <a16:creationId xmlns:a16="http://schemas.microsoft.com/office/drawing/2014/main" id="{AFCF6C73-709F-4E70-B572-8F559A63BE62}"/>
              </a:ext>
            </a:extLst>
          </p:cNvPr>
          <p:cNvSpPr txBox="1"/>
          <p:nvPr/>
        </p:nvSpPr>
        <p:spPr>
          <a:xfrm>
            <a:off x="827584" y="2132856"/>
            <a:ext cx="962891" cy="523220"/>
          </a:xfrm>
          <a:prstGeom prst="rect">
            <a:avLst/>
          </a:prstGeom>
          <a:noFill/>
        </p:spPr>
        <p:txBody>
          <a:bodyPr wrap="square" rtlCol="0">
            <a:spAutoFit/>
          </a:bodyPr>
          <a:lstStyle/>
          <a:p>
            <a:r>
              <a:rPr lang="en-ZA" sz="1400" b="1" dirty="0"/>
              <a:t>Strategic Scenarios</a:t>
            </a:r>
          </a:p>
        </p:txBody>
      </p:sp>
      <p:pic>
        <p:nvPicPr>
          <p:cNvPr id="10" name="Picture 9">
            <a:extLst>
              <a:ext uri="{FF2B5EF4-FFF2-40B4-BE49-F238E27FC236}">
                <a16:creationId xmlns:a16="http://schemas.microsoft.com/office/drawing/2014/main" id="{E812C890-A7C5-4107-9D6B-FE29BF569D19}"/>
              </a:ext>
            </a:extLst>
          </p:cNvPr>
          <p:cNvPicPr>
            <a:picLocks noChangeAspect="1"/>
          </p:cNvPicPr>
          <p:nvPr/>
        </p:nvPicPr>
        <p:blipFill>
          <a:blip r:embed="rId4"/>
          <a:stretch>
            <a:fillRect/>
          </a:stretch>
        </p:blipFill>
        <p:spPr>
          <a:xfrm>
            <a:off x="7298420" y="4768811"/>
            <a:ext cx="1583786" cy="473503"/>
          </a:xfrm>
          <a:prstGeom prst="rect">
            <a:avLst/>
          </a:prstGeom>
        </p:spPr>
      </p:pic>
    </p:spTree>
    <p:extLst>
      <p:ext uri="{BB962C8B-B14F-4D97-AF65-F5344CB8AC3E}">
        <p14:creationId xmlns:p14="http://schemas.microsoft.com/office/powerpoint/2010/main" val="1686226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470D-BA46-49A2-8994-D259DAA9117F}"/>
              </a:ext>
            </a:extLst>
          </p:cNvPr>
          <p:cNvSpPr>
            <a:spLocks noGrp="1"/>
          </p:cNvSpPr>
          <p:nvPr>
            <p:ph type="title"/>
          </p:nvPr>
        </p:nvSpPr>
        <p:spPr>
          <a:xfrm>
            <a:off x="419099" y="188640"/>
            <a:ext cx="8305800" cy="422564"/>
          </a:xfrm>
        </p:spPr>
        <p:txBody>
          <a:bodyPr/>
          <a:lstStyle/>
          <a:p>
            <a:r>
              <a:rPr lang="en-US" sz="1800" dirty="0">
                <a:latin typeface="Rockwell" panose="02060603020205020403" pitchFamily="18" charset="0"/>
              </a:rPr>
              <a:t>Proposed OECD Policy Responses to Coronavirus (COVID-19) in the aviation industry</a:t>
            </a:r>
            <a:endParaRPr lang="en-ZA" sz="1800" dirty="0">
              <a:latin typeface="Rockwell" panose="02060603020205020403" pitchFamily="18" charset="0"/>
            </a:endParaRPr>
          </a:p>
        </p:txBody>
      </p:sp>
      <p:sp>
        <p:nvSpPr>
          <p:cNvPr id="3" name="Content Placeholder 2">
            <a:extLst>
              <a:ext uri="{FF2B5EF4-FFF2-40B4-BE49-F238E27FC236}">
                <a16:creationId xmlns:a16="http://schemas.microsoft.com/office/drawing/2014/main" id="{9B8FA617-2338-4548-9153-4B101F920619}"/>
              </a:ext>
            </a:extLst>
          </p:cNvPr>
          <p:cNvSpPr>
            <a:spLocks noGrp="1"/>
          </p:cNvSpPr>
          <p:nvPr>
            <p:ph idx="1"/>
          </p:nvPr>
        </p:nvSpPr>
        <p:spPr>
          <a:xfrm>
            <a:off x="547253" y="908720"/>
            <a:ext cx="8049491" cy="3486150"/>
          </a:xfrm>
        </p:spPr>
        <p:txBody>
          <a:bodyPr/>
          <a:lstStyle/>
          <a:p>
            <a:r>
              <a:rPr lang="en-US" sz="1400" dirty="0">
                <a:latin typeface="Rockwell" panose="02060603020205020403" pitchFamily="18" charset="0"/>
                <a:cs typeface="Arial" panose="020B0604020202020204" pitchFamily="34" charset="0"/>
              </a:rPr>
              <a:t>The aviation industry is a key enabler of many other economic activities.</a:t>
            </a:r>
          </a:p>
          <a:p>
            <a:r>
              <a:rPr lang="en-US" sz="1400" dirty="0">
                <a:latin typeface="Rockwell" panose="02060603020205020403" pitchFamily="18" charset="0"/>
                <a:cs typeface="Arial" panose="020B0604020202020204" pitchFamily="34" charset="0"/>
              </a:rPr>
              <a:t>The dramatic drop in demand for passenger air transport (and freight, to a lesser extent) due to the COVID-19 containment measures is </a:t>
            </a:r>
            <a:r>
              <a:rPr lang="en-US" sz="1400" u="sng" dirty="0">
                <a:latin typeface="Rockwell" panose="02060603020205020403" pitchFamily="18" charset="0"/>
                <a:cs typeface="Arial" panose="020B0604020202020204" pitchFamily="34" charset="0"/>
              </a:rPr>
              <a:t>threatening the viability </a:t>
            </a:r>
            <a:r>
              <a:rPr lang="en-US" sz="1400" dirty="0">
                <a:latin typeface="Rockwell" panose="02060603020205020403" pitchFamily="18" charset="0"/>
                <a:cs typeface="Arial" panose="020B0604020202020204" pitchFamily="34" charset="0"/>
              </a:rPr>
              <a:t>of many airlines, with many jobs at stake. </a:t>
            </a:r>
          </a:p>
          <a:p>
            <a:r>
              <a:rPr lang="en-US" sz="1400" u="sng" dirty="0">
                <a:latin typeface="Rockwell" panose="02060603020205020403" pitchFamily="18" charset="0"/>
                <a:cs typeface="Arial" panose="020B0604020202020204" pitchFamily="34" charset="0"/>
              </a:rPr>
              <a:t>State financial aid </a:t>
            </a:r>
            <a:r>
              <a:rPr lang="en-US" sz="1400" dirty="0">
                <a:latin typeface="Rockwell" panose="02060603020205020403" pitchFamily="18" charset="0"/>
                <a:cs typeface="Arial" panose="020B0604020202020204" pitchFamily="34" charset="0"/>
              </a:rPr>
              <a:t>(loans, loan guarantees, wage subsidies and equity injections) raise </a:t>
            </a:r>
            <a:r>
              <a:rPr lang="en-US" sz="1400" u="sng" dirty="0">
                <a:latin typeface="Rockwell" panose="02060603020205020403" pitchFamily="18" charset="0"/>
                <a:cs typeface="Arial" panose="020B0604020202020204" pitchFamily="34" charset="0"/>
              </a:rPr>
              <a:t>concerns about competition </a:t>
            </a:r>
            <a:r>
              <a:rPr lang="en-US" sz="1400" dirty="0">
                <a:latin typeface="Rockwell" panose="02060603020205020403" pitchFamily="18" charset="0"/>
                <a:cs typeface="Arial" panose="020B0604020202020204" pitchFamily="34" charset="0"/>
              </a:rPr>
              <a:t>and the </a:t>
            </a:r>
            <a:r>
              <a:rPr lang="en-US" sz="1400" u="sng" dirty="0">
                <a:latin typeface="Rockwell" panose="02060603020205020403" pitchFamily="18" charset="0"/>
                <a:cs typeface="Arial" panose="020B0604020202020204" pitchFamily="34" charset="0"/>
              </a:rPr>
              <a:t>efficient use of public resources</a:t>
            </a:r>
            <a:r>
              <a:rPr lang="en-US" sz="1400" dirty="0">
                <a:latin typeface="Rockwell" panose="02060603020205020403" pitchFamily="18" charset="0"/>
                <a:cs typeface="Arial" panose="020B0604020202020204" pitchFamily="34" charset="0"/>
              </a:rPr>
              <a:t>. </a:t>
            </a:r>
          </a:p>
          <a:p>
            <a:r>
              <a:rPr lang="en-US" sz="1400" dirty="0">
                <a:latin typeface="Rockwell" panose="02060603020205020403" pitchFamily="18" charset="0"/>
                <a:cs typeface="Arial" panose="020B0604020202020204" pitchFamily="34" charset="0"/>
              </a:rPr>
              <a:t>Government policies should:</a:t>
            </a:r>
          </a:p>
          <a:p>
            <a:pPr lvl="1"/>
            <a:r>
              <a:rPr lang="en-US" sz="1400" dirty="0">
                <a:latin typeface="Rockwell" panose="02060603020205020403" pitchFamily="18" charset="0"/>
                <a:cs typeface="Arial" panose="020B0604020202020204" pitchFamily="34" charset="0"/>
              </a:rPr>
              <a:t>Prioritize </a:t>
            </a:r>
            <a:r>
              <a:rPr lang="en-US" sz="1400" u="sng" dirty="0">
                <a:latin typeface="Rockwell" panose="02060603020205020403" pitchFamily="18" charset="0"/>
                <a:cs typeface="Arial" panose="020B0604020202020204" pitchFamily="34" charset="0"/>
              </a:rPr>
              <a:t>sector-wide measures </a:t>
            </a:r>
            <a:r>
              <a:rPr lang="en-US" sz="1400" dirty="0">
                <a:latin typeface="Rockwell" panose="02060603020205020403" pitchFamily="18" charset="0"/>
                <a:cs typeface="Arial" panose="020B0604020202020204" pitchFamily="34" charset="0"/>
              </a:rPr>
              <a:t>and </a:t>
            </a:r>
            <a:r>
              <a:rPr lang="en-US" sz="1400" u="sng" dirty="0">
                <a:latin typeface="Rockwell" panose="02060603020205020403" pitchFamily="18" charset="0"/>
                <a:cs typeface="Arial" panose="020B0604020202020204" pitchFamily="34" charset="0"/>
              </a:rPr>
              <a:t>competitive sustainability</a:t>
            </a:r>
            <a:r>
              <a:rPr lang="en-US" sz="1400" dirty="0">
                <a:latin typeface="Rockwell" panose="02060603020205020403" pitchFamily="18" charset="0"/>
                <a:cs typeface="Arial" panose="020B0604020202020204" pitchFamily="34" charset="0"/>
              </a:rPr>
              <a:t>. </a:t>
            </a:r>
          </a:p>
          <a:p>
            <a:pPr lvl="1"/>
            <a:r>
              <a:rPr lang="en-US" sz="1400" dirty="0">
                <a:latin typeface="Rockwell" panose="02060603020205020403" pitchFamily="18" charset="0"/>
                <a:cs typeface="Arial" panose="020B0604020202020204" pitchFamily="34" charset="0"/>
              </a:rPr>
              <a:t>Strike a </a:t>
            </a:r>
            <a:r>
              <a:rPr lang="en-US" sz="1400" u="sng" dirty="0">
                <a:latin typeface="Rockwell" panose="02060603020205020403" pitchFamily="18" charset="0"/>
                <a:cs typeface="Arial" panose="020B0604020202020204" pitchFamily="34" charset="0"/>
              </a:rPr>
              <a:t>balance</a:t>
            </a:r>
            <a:r>
              <a:rPr lang="en-US" sz="1400" dirty="0">
                <a:latin typeface="Rockwell" panose="02060603020205020403" pitchFamily="18" charset="0"/>
                <a:cs typeface="Arial" panose="020B0604020202020204" pitchFamily="34" charset="0"/>
              </a:rPr>
              <a:t> between the </a:t>
            </a:r>
            <a:r>
              <a:rPr lang="en-US" sz="1400" u="sng" dirty="0">
                <a:latin typeface="Rockwell" panose="02060603020205020403" pitchFamily="18" charset="0"/>
                <a:cs typeface="Arial" panose="020B0604020202020204" pitchFamily="34" charset="0"/>
              </a:rPr>
              <a:t>need for support </a:t>
            </a:r>
            <a:r>
              <a:rPr lang="en-US" sz="1400" dirty="0">
                <a:latin typeface="Rockwell" panose="02060603020205020403" pitchFamily="18" charset="0"/>
                <a:cs typeface="Arial" panose="020B0604020202020204" pitchFamily="34" charset="0"/>
              </a:rPr>
              <a:t>and the </a:t>
            </a:r>
            <a:r>
              <a:rPr lang="en-US" sz="1400" u="sng" dirty="0">
                <a:latin typeface="Rockwell" panose="02060603020205020403" pitchFamily="18" charset="0"/>
                <a:cs typeface="Arial" panose="020B0604020202020204" pitchFamily="34" charset="0"/>
              </a:rPr>
              <a:t>risk of distorting competition</a:t>
            </a:r>
            <a:r>
              <a:rPr lang="en-US" sz="1400" dirty="0">
                <a:latin typeface="Rockwell" panose="02060603020205020403" pitchFamily="18" charset="0"/>
                <a:cs typeface="Arial" panose="020B0604020202020204" pitchFamily="34" charset="0"/>
              </a:rPr>
              <a:t>. </a:t>
            </a:r>
          </a:p>
          <a:p>
            <a:pPr lvl="1"/>
            <a:r>
              <a:rPr lang="en-US" sz="1400" dirty="0">
                <a:latin typeface="Rockwell" panose="02060603020205020403" pitchFamily="18" charset="0"/>
                <a:cs typeface="Arial" panose="020B0604020202020204" pitchFamily="34" charset="0"/>
              </a:rPr>
              <a:t>Firm-specific support measures should </a:t>
            </a:r>
            <a:r>
              <a:rPr lang="en-US" sz="1400" u="sng" dirty="0">
                <a:latin typeface="Rockwell" panose="02060603020205020403" pitchFamily="18" charset="0"/>
                <a:cs typeface="Arial" panose="020B0604020202020204" pitchFamily="34" charset="0"/>
              </a:rPr>
              <a:t>not tilt the playing field </a:t>
            </a:r>
            <a:r>
              <a:rPr lang="en-US" sz="1400" dirty="0">
                <a:latin typeface="Rockwell" panose="02060603020205020403" pitchFamily="18" charset="0"/>
                <a:cs typeface="Arial" panose="020B0604020202020204" pitchFamily="34" charset="0"/>
              </a:rPr>
              <a:t>with other firms in the aviation industry.</a:t>
            </a:r>
          </a:p>
          <a:p>
            <a:pPr lvl="1"/>
            <a:r>
              <a:rPr lang="en-US" sz="1400" dirty="0">
                <a:latin typeface="Rockwell" panose="02060603020205020403" pitchFamily="18" charset="0"/>
                <a:cs typeface="Arial" panose="020B0604020202020204" pitchFamily="34" charset="0"/>
              </a:rPr>
              <a:t>Preserve business dynamics and </a:t>
            </a:r>
            <a:r>
              <a:rPr lang="en-US" sz="1400" u="sng" dirty="0">
                <a:latin typeface="Rockwell" panose="02060603020205020403" pitchFamily="18" charset="0"/>
                <a:cs typeface="Arial" panose="020B0604020202020204" pitchFamily="34" charset="0"/>
              </a:rPr>
              <a:t>allow exit</a:t>
            </a:r>
            <a:r>
              <a:rPr lang="en-US" sz="1400" dirty="0">
                <a:latin typeface="Rockwell" panose="02060603020205020403" pitchFamily="18" charset="0"/>
                <a:cs typeface="Arial" panose="020B0604020202020204" pitchFamily="34" charset="0"/>
              </a:rPr>
              <a:t>. </a:t>
            </a:r>
          </a:p>
          <a:p>
            <a:r>
              <a:rPr lang="en-US" sz="1400" dirty="0">
                <a:latin typeface="Rockwell" panose="02060603020205020403" pitchFamily="18" charset="0"/>
                <a:cs typeface="Arial" panose="020B0604020202020204" pitchFamily="34" charset="0"/>
              </a:rPr>
              <a:t>Demand may be lower and structurally different from that before the crisis, </a:t>
            </a:r>
          </a:p>
          <a:p>
            <a:r>
              <a:rPr lang="en-US" sz="1400" dirty="0">
                <a:latin typeface="Rockwell" panose="02060603020205020403" pitchFamily="18" charset="0"/>
                <a:cs typeface="Arial" panose="020B0604020202020204" pitchFamily="34" charset="0"/>
              </a:rPr>
              <a:t>Governments should:</a:t>
            </a:r>
          </a:p>
          <a:p>
            <a:pPr lvl="1"/>
            <a:r>
              <a:rPr lang="en-US" sz="1400" u="sng" dirty="0">
                <a:latin typeface="Rockwell" panose="02060603020205020403" pitchFamily="18" charset="0"/>
                <a:cs typeface="Arial" panose="020B0604020202020204" pitchFamily="34" charset="0"/>
              </a:rPr>
              <a:t>Foster restructuring </a:t>
            </a:r>
            <a:r>
              <a:rPr lang="en-US" sz="1400" dirty="0">
                <a:latin typeface="Rockwell" panose="02060603020205020403" pitchFamily="18" charset="0"/>
                <a:cs typeface="Arial" panose="020B0604020202020204" pitchFamily="34" charset="0"/>
              </a:rPr>
              <a:t>and </a:t>
            </a:r>
            <a:r>
              <a:rPr lang="en-US" sz="1400" u="sng" dirty="0">
                <a:latin typeface="Rockwell" panose="02060603020205020403" pitchFamily="18" charset="0"/>
                <a:cs typeface="Arial" panose="020B0604020202020204" pitchFamily="34" charset="0"/>
              </a:rPr>
              <a:t>avoid backing non-viable firms</a:t>
            </a:r>
            <a:r>
              <a:rPr lang="en-US" sz="1400" dirty="0">
                <a:latin typeface="Rockwell" panose="02060603020205020403" pitchFamily="18" charset="0"/>
                <a:cs typeface="Arial" panose="020B0604020202020204" pitchFamily="34" charset="0"/>
              </a:rPr>
              <a:t>, but support displaced workers.</a:t>
            </a:r>
          </a:p>
          <a:p>
            <a:pPr lvl="1"/>
            <a:r>
              <a:rPr lang="en-US" sz="1400" dirty="0">
                <a:latin typeface="Rockwell" panose="02060603020205020403" pitchFamily="18" charset="0"/>
                <a:cs typeface="Arial" panose="020B0604020202020204" pitchFamily="34" charset="0"/>
              </a:rPr>
              <a:t>Encourage investments in the green transition and environmental improvements.</a:t>
            </a:r>
          </a:p>
          <a:p>
            <a:pPr lvl="1"/>
            <a:r>
              <a:rPr lang="en-US" sz="1400" dirty="0">
                <a:latin typeface="Rockwell" panose="02060603020205020403" pitchFamily="18" charset="0"/>
                <a:cs typeface="Arial" panose="020B0604020202020204" pitchFamily="34" charset="0"/>
              </a:rPr>
              <a:t>Address </a:t>
            </a:r>
            <a:r>
              <a:rPr lang="en-US" sz="1400" u="sng" dirty="0">
                <a:latin typeface="Rockwell" panose="02060603020205020403" pitchFamily="18" charset="0"/>
                <a:cs typeface="Arial" panose="020B0604020202020204" pitchFamily="34" charset="0"/>
              </a:rPr>
              <a:t>sustainability </a:t>
            </a:r>
            <a:r>
              <a:rPr lang="en-US" sz="1400" dirty="0">
                <a:latin typeface="Rockwell" panose="02060603020205020403" pitchFamily="18" charset="0"/>
                <a:cs typeface="Arial" panose="020B0604020202020204" pitchFamily="34" charset="0"/>
              </a:rPr>
              <a:t>of the </a:t>
            </a:r>
            <a:r>
              <a:rPr lang="en-US" sz="1400" u="sng" dirty="0">
                <a:latin typeface="Rockwell" panose="02060603020205020403" pitchFamily="18" charset="0"/>
                <a:cs typeface="Arial" panose="020B0604020202020204" pitchFamily="34" charset="0"/>
              </a:rPr>
              <a:t>whole aviation value chain</a:t>
            </a:r>
            <a:r>
              <a:rPr lang="en-US" sz="1400" dirty="0">
                <a:latin typeface="Rockwell" panose="02060603020205020403" pitchFamily="18" charset="0"/>
                <a:cs typeface="Arial" panose="020B0604020202020204" pitchFamily="34" charset="0"/>
              </a:rPr>
              <a:t>, including aircraft manufacturers and airports. </a:t>
            </a:r>
          </a:p>
          <a:p>
            <a:r>
              <a:rPr lang="en-US" sz="1400" dirty="0">
                <a:latin typeface="Rockwell" panose="02060603020205020403" pitchFamily="18" charset="0"/>
                <a:cs typeface="Arial" panose="020B0604020202020204" pitchFamily="34" charset="0"/>
              </a:rPr>
              <a:t>Policy responses in the aviation industry should be integrated across sectors in the </a:t>
            </a:r>
            <a:r>
              <a:rPr lang="en-US" sz="1400" u="sng" dirty="0">
                <a:latin typeface="Rockwell" panose="02060603020205020403" pitchFamily="18" charset="0"/>
                <a:cs typeface="Arial" panose="020B0604020202020204" pitchFamily="34" charset="0"/>
              </a:rPr>
              <a:t>low-carbon transition strategies</a:t>
            </a:r>
            <a:endParaRPr lang="en-ZA" sz="1400" u="sng" dirty="0">
              <a:latin typeface="Rockwell" panose="02060603020205020403" pitchFamily="18" charset="0"/>
              <a:cs typeface="Arial" panose="020B0604020202020204" pitchFamily="34" charset="0"/>
            </a:endParaRPr>
          </a:p>
          <a:p>
            <a:endParaRPr lang="en-ZA" sz="105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AB10D37-5F64-419D-963E-1B72B6535F33}"/>
              </a:ext>
            </a:extLst>
          </p:cNvPr>
          <p:cNvSpPr>
            <a:spLocks noGrp="1"/>
          </p:cNvSpPr>
          <p:nvPr>
            <p:ph type="sldNum" sz="quarter" idx="10"/>
          </p:nvPr>
        </p:nvSpPr>
        <p:spPr/>
        <p:txBody>
          <a:bodyPr/>
          <a:lstStyle/>
          <a:p>
            <a:fld id="{A9A33B5C-8EEB-4DD4-A730-D118B075488E}" type="slidenum">
              <a:rPr lang="en-GB" altLang="en-US" smtClean="0"/>
              <a:pPr/>
              <a:t>34</a:t>
            </a:fld>
            <a:endParaRPr lang="en-GB" altLang="en-US" dirty="0"/>
          </a:p>
        </p:txBody>
      </p:sp>
      <p:sp>
        <p:nvSpPr>
          <p:cNvPr id="6" name="TextBox 5">
            <a:extLst>
              <a:ext uri="{FF2B5EF4-FFF2-40B4-BE49-F238E27FC236}">
                <a16:creationId xmlns:a16="http://schemas.microsoft.com/office/drawing/2014/main" id="{488F6B44-CB0C-4ED8-8ED5-B3B46B8B0FF5}"/>
              </a:ext>
            </a:extLst>
          </p:cNvPr>
          <p:cNvSpPr txBox="1"/>
          <p:nvPr/>
        </p:nvSpPr>
        <p:spPr>
          <a:xfrm>
            <a:off x="2483427" y="6248400"/>
            <a:ext cx="6213764" cy="323165"/>
          </a:xfrm>
          <a:prstGeom prst="rect">
            <a:avLst/>
          </a:prstGeom>
          <a:noFill/>
        </p:spPr>
        <p:txBody>
          <a:bodyPr wrap="square">
            <a:spAutoFit/>
          </a:bodyPr>
          <a:lstStyle/>
          <a:p>
            <a:pPr algn="l"/>
            <a:r>
              <a:rPr lang="en-US" sz="750" dirty="0">
                <a:latin typeface="muli"/>
              </a:rPr>
              <a:t>Source: OECD Policy Responses to Coronavirus (COVID-19). COVID-19 and the aviation industry: Impact and policy responses 15 October 2020. </a:t>
            </a:r>
            <a:r>
              <a:rPr lang="en-ZA" sz="750" dirty="0">
                <a:latin typeface="muli"/>
              </a:rPr>
              <a:t>https://www.oecd.org/coronavirus/policy-responses/covid-19-and-the-aviation-industry-impact-and-policy-responses-26d521c1</a:t>
            </a:r>
            <a:r>
              <a:rPr lang="en-ZA" sz="750" dirty="0">
                <a:solidFill>
                  <a:schemeClr val="bg1"/>
                </a:solidFill>
                <a:latin typeface="muli"/>
              </a:rPr>
              <a:t>/</a:t>
            </a:r>
          </a:p>
        </p:txBody>
      </p:sp>
    </p:spTree>
    <p:extLst>
      <p:ext uri="{BB962C8B-B14F-4D97-AF65-F5344CB8AC3E}">
        <p14:creationId xmlns:p14="http://schemas.microsoft.com/office/powerpoint/2010/main" val="1128222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CCD6-4378-48F3-890B-736296748CD3}"/>
              </a:ext>
            </a:extLst>
          </p:cNvPr>
          <p:cNvSpPr>
            <a:spLocks noGrp="1"/>
          </p:cNvSpPr>
          <p:nvPr>
            <p:ph type="title"/>
          </p:nvPr>
        </p:nvSpPr>
        <p:spPr>
          <a:xfrm>
            <a:off x="827584" y="62136"/>
            <a:ext cx="6705600" cy="990600"/>
          </a:xfrm>
        </p:spPr>
        <p:txBody>
          <a:bodyPr/>
          <a:lstStyle/>
          <a:p>
            <a:pPr algn="ctr"/>
            <a:r>
              <a:rPr lang="en-US" sz="3200" dirty="0">
                <a:solidFill>
                  <a:srgbClr val="FFFF00"/>
                </a:solidFill>
                <a:latin typeface="Rockwell" pitchFamily="18" charset="0"/>
              </a:rPr>
              <a:t>Car Rental Sector</a:t>
            </a:r>
            <a:endParaRPr lang="en-ZA" sz="3200" dirty="0">
              <a:solidFill>
                <a:srgbClr val="FFFF00"/>
              </a:solidFill>
              <a:latin typeface="Rockwell" pitchFamily="18" charset="0"/>
            </a:endParaRPr>
          </a:p>
        </p:txBody>
      </p:sp>
      <p:sp>
        <p:nvSpPr>
          <p:cNvPr id="3" name="Content Placeholder 2">
            <a:extLst>
              <a:ext uri="{FF2B5EF4-FFF2-40B4-BE49-F238E27FC236}">
                <a16:creationId xmlns:a16="http://schemas.microsoft.com/office/drawing/2014/main" id="{E1D3D912-B2E9-4C2C-8B3C-0E21B5129499}"/>
              </a:ext>
            </a:extLst>
          </p:cNvPr>
          <p:cNvSpPr>
            <a:spLocks noGrp="1"/>
          </p:cNvSpPr>
          <p:nvPr>
            <p:ph idx="1"/>
          </p:nvPr>
        </p:nvSpPr>
        <p:spPr>
          <a:xfrm>
            <a:off x="954224" y="1628800"/>
            <a:ext cx="7235552" cy="4648200"/>
          </a:xfrm>
        </p:spPr>
        <p:txBody>
          <a:bodyPr/>
          <a:lstStyle/>
          <a:p>
            <a:pPr marL="0" indent="0">
              <a:buNone/>
            </a:pPr>
            <a:r>
              <a:rPr lang="en-US" sz="1800" dirty="0">
                <a:latin typeface="Rockwell" panose="02060603020205020403" pitchFamily="18" charset="0"/>
              </a:rPr>
              <a:t>Highly dependent on air travel </a:t>
            </a:r>
          </a:p>
          <a:p>
            <a:pPr marL="0" indent="0">
              <a:buNone/>
            </a:pPr>
            <a:endParaRPr lang="en-ZA" sz="1800" dirty="0">
              <a:latin typeface="Rockwell" panose="02060603020205020403" pitchFamily="18" charset="0"/>
            </a:endParaRPr>
          </a:p>
          <a:p>
            <a:pPr marL="0" indent="0">
              <a:buNone/>
            </a:pPr>
            <a:r>
              <a:rPr lang="en-US" sz="1800" dirty="0">
                <a:latin typeface="Rockwell" panose="02060603020205020403" pitchFamily="18" charset="0"/>
              </a:rPr>
              <a:t>Derive bulk of revenue from airport locations - limited airport operations severely affected their bottom line.</a:t>
            </a:r>
            <a:endParaRPr lang="en-ZA" sz="1800" dirty="0">
              <a:latin typeface="Rockwell" panose="02060603020205020403" pitchFamily="18" charset="0"/>
            </a:endParaRPr>
          </a:p>
          <a:p>
            <a:pPr marL="0" indent="0">
              <a:buNone/>
            </a:pPr>
            <a:endParaRPr lang="en-US" sz="1800" dirty="0">
              <a:latin typeface="Rockwell" panose="02060603020205020403" pitchFamily="18" charset="0"/>
            </a:endParaRPr>
          </a:p>
          <a:p>
            <a:pPr marL="0" indent="0">
              <a:buNone/>
            </a:pPr>
            <a:r>
              <a:rPr lang="en-ZA" sz="1800" dirty="0">
                <a:latin typeface="Rockwell" panose="02060603020205020403" pitchFamily="18" charset="0"/>
              </a:rPr>
              <a:t>Dominated by a number of large corporations:</a:t>
            </a:r>
          </a:p>
          <a:p>
            <a:pPr marL="0" indent="0">
              <a:buNone/>
            </a:pPr>
            <a:r>
              <a:rPr lang="en-ZA" sz="1800" dirty="0">
                <a:latin typeface="Rockwell" panose="02060603020205020403" pitchFamily="18" charset="0"/>
              </a:rPr>
              <a:t>Avis (30%); Bidvest (15%); Europcar (15%);Budget (10%)</a:t>
            </a:r>
          </a:p>
          <a:p>
            <a:pPr marL="0" indent="0">
              <a:buNone/>
            </a:pPr>
            <a:endParaRPr lang="en-US" sz="1800" dirty="0">
              <a:latin typeface="Rockwell" panose="02060603020205020403" pitchFamily="18" charset="0"/>
            </a:endParaRPr>
          </a:p>
          <a:p>
            <a:pPr marL="0" indent="0">
              <a:buNone/>
            </a:pPr>
            <a:r>
              <a:rPr lang="en-US" sz="1800" dirty="0">
                <a:latin typeface="Rockwell" panose="02060603020205020403" pitchFamily="18" charset="0"/>
              </a:rPr>
              <a:t>Directly responsible for about 15,000 jobs, and thousands more across the value chain (vehicle sales, insurance, repairs, maintenance) </a:t>
            </a:r>
            <a:endParaRPr lang="en-ZA" sz="1800" dirty="0">
              <a:latin typeface="Rockwell" panose="02060603020205020403" pitchFamily="18" charset="0"/>
            </a:endParaRPr>
          </a:p>
          <a:p>
            <a:pPr marL="0" indent="0">
              <a:buNone/>
            </a:pPr>
            <a:endParaRPr lang="en-US" sz="1800" dirty="0">
              <a:latin typeface="Rockwell" panose="02060603020205020403" pitchFamily="18" charset="0"/>
            </a:endParaRPr>
          </a:p>
          <a:p>
            <a:endParaRPr lang="en-ZA" dirty="0"/>
          </a:p>
        </p:txBody>
      </p:sp>
    </p:spTree>
    <p:extLst>
      <p:ext uri="{BB962C8B-B14F-4D97-AF65-F5344CB8AC3E}">
        <p14:creationId xmlns:p14="http://schemas.microsoft.com/office/powerpoint/2010/main" val="102495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9A1BAB-C008-422E-A9BF-18927271CA0B}"/>
              </a:ext>
            </a:extLst>
          </p:cNvPr>
          <p:cNvSpPr>
            <a:spLocks noGrp="1"/>
          </p:cNvSpPr>
          <p:nvPr>
            <p:ph type="sldNum" sz="quarter" idx="10"/>
          </p:nvPr>
        </p:nvSpPr>
        <p:spPr/>
        <p:txBody>
          <a:bodyPr/>
          <a:lstStyle/>
          <a:p>
            <a:fld id="{A9A33B5C-8EEB-4DD4-A730-D118B075488E}" type="slidenum">
              <a:rPr lang="en-GB" altLang="en-US" smtClean="0"/>
              <a:pPr/>
              <a:t>36</a:t>
            </a:fld>
            <a:endParaRPr lang="en-GB" altLang="en-US"/>
          </a:p>
        </p:txBody>
      </p:sp>
      <p:pic>
        <p:nvPicPr>
          <p:cNvPr id="6" name="Picture 5">
            <a:extLst>
              <a:ext uri="{FF2B5EF4-FFF2-40B4-BE49-F238E27FC236}">
                <a16:creationId xmlns:a16="http://schemas.microsoft.com/office/drawing/2014/main" id="{AF713D1C-40D2-43A8-9B78-A723198009B8}"/>
              </a:ext>
            </a:extLst>
          </p:cNvPr>
          <p:cNvPicPr/>
          <p:nvPr/>
        </p:nvPicPr>
        <p:blipFill>
          <a:blip r:embed="rId2"/>
          <a:stretch>
            <a:fillRect/>
          </a:stretch>
        </p:blipFill>
        <p:spPr>
          <a:xfrm>
            <a:off x="221799" y="548680"/>
            <a:ext cx="4157206" cy="1296144"/>
          </a:xfrm>
          <a:prstGeom prst="rect">
            <a:avLst/>
          </a:prstGeom>
        </p:spPr>
      </p:pic>
      <p:pic>
        <p:nvPicPr>
          <p:cNvPr id="7" name="Picture 6">
            <a:extLst>
              <a:ext uri="{FF2B5EF4-FFF2-40B4-BE49-F238E27FC236}">
                <a16:creationId xmlns:a16="http://schemas.microsoft.com/office/drawing/2014/main" id="{6F228470-D85F-48F1-9571-67DFA21E91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100" y="2051997"/>
            <a:ext cx="4464496" cy="3243781"/>
          </a:xfrm>
          <a:prstGeom prst="rect">
            <a:avLst/>
          </a:prstGeom>
          <a:noFill/>
          <a:ln>
            <a:noFill/>
          </a:ln>
        </p:spPr>
      </p:pic>
      <p:pic>
        <p:nvPicPr>
          <p:cNvPr id="5" name="Picture 4">
            <a:extLst>
              <a:ext uri="{FF2B5EF4-FFF2-40B4-BE49-F238E27FC236}">
                <a16:creationId xmlns:a16="http://schemas.microsoft.com/office/drawing/2014/main" id="{E7BF05B3-E66A-4880-B486-2ABC197DED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051997"/>
            <a:ext cx="4377923" cy="3243781"/>
          </a:xfrm>
          <a:prstGeom prst="rect">
            <a:avLst/>
          </a:prstGeom>
          <a:noFill/>
          <a:ln>
            <a:noFill/>
          </a:ln>
        </p:spPr>
      </p:pic>
      <p:graphicFrame>
        <p:nvGraphicFramePr>
          <p:cNvPr id="8" name="Table 7">
            <a:extLst>
              <a:ext uri="{FF2B5EF4-FFF2-40B4-BE49-F238E27FC236}">
                <a16:creationId xmlns:a16="http://schemas.microsoft.com/office/drawing/2014/main" id="{8D35D30D-DA79-439B-A2A1-1F36F6807750}"/>
              </a:ext>
            </a:extLst>
          </p:cNvPr>
          <p:cNvGraphicFramePr>
            <a:graphicFrameLocks noGrp="1"/>
          </p:cNvGraphicFramePr>
          <p:nvPr>
            <p:extLst>
              <p:ext uri="{D42A27DB-BD31-4B8C-83A1-F6EECF244321}">
                <p14:modId xmlns:p14="http://schemas.microsoft.com/office/powerpoint/2010/main" val="1699499209"/>
              </p:ext>
            </p:extLst>
          </p:nvPr>
        </p:nvGraphicFramePr>
        <p:xfrm>
          <a:off x="4880753" y="573943"/>
          <a:ext cx="4032443" cy="1244804"/>
        </p:xfrm>
        <a:graphic>
          <a:graphicData uri="http://schemas.openxmlformats.org/drawingml/2006/table">
            <a:tbl>
              <a:tblPr firstRow="1" firstCol="1" bandRow="1"/>
              <a:tblGrid>
                <a:gridCol w="720080">
                  <a:extLst>
                    <a:ext uri="{9D8B030D-6E8A-4147-A177-3AD203B41FA5}">
                      <a16:colId xmlns:a16="http://schemas.microsoft.com/office/drawing/2014/main" val="1351233670"/>
                    </a:ext>
                  </a:extLst>
                </a:gridCol>
                <a:gridCol w="528279">
                  <a:extLst>
                    <a:ext uri="{9D8B030D-6E8A-4147-A177-3AD203B41FA5}">
                      <a16:colId xmlns:a16="http://schemas.microsoft.com/office/drawing/2014/main" val="2051010686"/>
                    </a:ext>
                  </a:extLst>
                </a:gridCol>
                <a:gridCol w="696021">
                  <a:extLst>
                    <a:ext uri="{9D8B030D-6E8A-4147-A177-3AD203B41FA5}">
                      <a16:colId xmlns:a16="http://schemas.microsoft.com/office/drawing/2014/main" val="2231864241"/>
                    </a:ext>
                  </a:extLst>
                </a:gridCol>
                <a:gridCol w="696021">
                  <a:extLst>
                    <a:ext uri="{9D8B030D-6E8A-4147-A177-3AD203B41FA5}">
                      <a16:colId xmlns:a16="http://schemas.microsoft.com/office/drawing/2014/main" val="3407086304"/>
                    </a:ext>
                  </a:extLst>
                </a:gridCol>
                <a:gridCol w="696021">
                  <a:extLst>
                    <a:ext uri="{9D8B030D-6E8A-4147-A177-3AD203B41FA5}">
                      <a16:colId xmlns:a16="http://schemas.microsoft.com/office/drawing/2014/main" val="3421928087"/>
                    </a:ext>
                  </a:extLst>
                </a:gridCol>
                <a:gridCol w="696021">
                  <a:extLst>
                    <a:ext uri="{9D8B030D-6E8A-4147-A177-3AD203B41FA5}">
                      <a16:colId xmlns:a16="http://schemas.microsoft.com/office/drawing/2014/main" val="699089217"/>
                    </a:ext>
                  </a:extLst>
                </a:gridCol>
              </a:tblGrid>
              <a:tr h="402193">
                <a:tc>
                  <a:txBody>
                    <a:bodyPr/>
                    <a:lstStyle/>
                    <a:p>
                      <a:pPr>
                        <a:lnSpc>
                          <a:spcPct val="107000"/>
                        </a:lnSpc>
                        <a:spcAft>
                          <a:spcPts val="0"/>
                        </a:spcAft>
                      </a:pPr>
                      <a:r>
                        <a:rPr lang="en-ZA" sz="1100" dirty="0">
                          <a:solidFill>
                            <a:srgbClr val="222222"/>
                          </a:solidFill>
                          <a:effectLst/>
                          <a:latin typeface="+mj-lt"/>
                          <a:ea typeface="Times New Roman" panose="02020603050405020304" pitchFamily="18" charset="0"/>
                          <a:cs typeface="Times New Roman" panose="02020603050405020304" pitchFamily="18" charset="0"/>
                        </a:rPr>
                        <a:t> </a:t>
                      </a:r>
                      <a:endParaRPr lang="en-ZA" sz="11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100" dirty="0">
                          <a:solidFill>
                            <a:srgbClr val="000000"/>
                          </a:solidFill>
                          <a:effectLst/>
                          <a:latin typeface="+mj-lt"/>
                          <a:ea typeface="Times New Roman" panose="02020603050405020304" pitchFamily="18" charset="0"/>
                          <a:cs typeface="Times New Roman" panose="02020603050405020304" pitchFamily="18" charset="0"/>
                        </a:rPr>
                        <a:t> </a:t>
                      </a:r>
                      <a:endParaRPr lang="en-ZA" sz="1100"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gridSpan="4">
                  <a:txBody>
                    <a:bodyPr/>
                    <a:lstStyle/>
                    <a:p>
                      <a:pPr algn="ctr">
                        <a:lnSpc>
                          <a:spcPct val="107000"/>
                        </a:lnSpc>
                        <a:spcAft>
                          <a:spcPts val="0"/>
                        </a:spcAft>
                      </a:pPr>
                      <a:endParaRPr lang="en-ZA" sz="1400" b="0" dirty="0">
                        <a:solidFill>
                          <a:srgbClr val="000000"/>
                        </a:solidFill>
                        <a:effectLst/>
                        <a:latin typeface="+mj-lt"/>
                        <a:ea typeface="Times New Roman" panose="02020603050405020304" pitchFamily="18" charset="0"/>
                        <a:cs typeface="Times New Roman" panose="02020603050405020304" pitchFamily="18" charset="0"/>
                      </a:endParaRPr>
                    </a:p>
                    <a:p>
                      <a:pPr algn="ctr">
                        <a:lnSpc>
                          <a:spcPct val="107000"/>
                        </a:lnSpc>
                        <a:spcAft>
                          <a:spcPts val="0"/>
                        </a:spcAft>
                      </a:pPr>
                      <a:r>
                        <a:rPr lang="en-ZA" sz="1400" b="0" dirty="0">
                          <a:solidFill>
                            <a:srgbClr val="000000"/>
                          </a:solidFill>
                          <a:effectLst/>
                          <a:latin typeface="+mj-lt"/>
                          <a:ea typeface="Times New Roman" panose="02020603050405020304" pitchFamily="18" charset="0"/>
                          <a:cs typeface="Times New Roman" panose="02020603050405020304" pitchFamily="18" charset="0"/>
                        </a:rPr>
                        <a:t>FLEET SIZE/UTILISATION</a:t>
                      </a:r>
                      <a:endParaRPr lang="en-ZA" sz="1400" b="0"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07000"/>
                        </a:lnSpc>
                        <a:spcAft>
                          <a:spcPts val="0"/>
                        </a:spcAft>
                      </a:pPr>
                      <a:r>
                        <a:rPr lang="en-ZA" sz="1100" dirty="0">
                          <a:solidFill>
                            <a:srgbClr val="222222"/>
                          </a:solidFill>
                          <a:effectLst/>
                          <a:latin typeface="+mj-lt"/>
                          <a:ea typeface="Times New Roman" panose="02020603050405020304" pitchFamily="18" charset="0"/>
                          <a:cs typeface="Arial" panose="020B0604020202020204" pitchFamily="34" charset="0"/>
                        </a:rPr>
                        <a:t> </a:t>
                      </a:r>
                      <a:endParaRPr lang="en-ZA" sz="1100" dirty="0">
                        <a:effectLst/>
                        <a:latin typeface="+mj-lt"/>
                        <a:ea typeface="Calibri" panose="020F0502020204030204" pitchFamily="34" charset="0"/>
                        <a:cs typeface="Times New Roman" panose="02020603050405020304" pitchFamily="18" charset="0"/>
                      </a:endParaRPr>
                    </a:p>
                  </a:txBody>
                  <a:tcPr marL="45131" marR="45131" marT="0" marB="0" anchor="b">
                    <a:lnL w="12700" cap="flat" cmpd="sng" algn="ctr">
                      <a:solidFill>
                        <a:srgbClr val="FFFFF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017301651"/>
                  </a:ext>
                </a:extLst>
              </a:tr>
              <a:tr h="152078">
                <a:tc gridSpan="6">
                  <a:txBody>
                    <a:bodyPr/>
                    <a:lstStyle/>
                    <a:p>
                      <a:pPr>
                        <a:lnSpc>
                          <a:spcPct val="107000"/>
                        </a:lnSpc>
                        <a:spcAft>
                          <a:spcPts val="0"/>
                        </a:spcAft>
                      </a:pPr>
                      <a:r>
                        <a:rPr lang="en-ZA" sz="1100" b="1" dirty="0">
                          <a:effectLst/>
                          <a:latin typeface="+mj-lt"/>
                          <a:ea typeface="Times New Roman" panose="02020603050405020304" pitchFamily="18" charset="0"/>
                          <a:cs typeface="Times New Roman" panose="02020603050405020304" pitchFamily="18" charset="0"/>
                        </a:rPr>
                        <a:t> </a:t>
                      </a:r>
                      <a:endParaRPr lang="en-ZA" sz="1100" b="1" dirty="0">
                        <a:effectLst/>
                        <a:latin typeface="+mj-lt"/>
                        <a:ea typeface="Calibri" panose="020F0502020204030204" pitchFamily="34" charset="0"/>
                        <a:cs typeface="Times New Roman" panose="02020603050405020304" pitchFamily="18" charset="0"/>
                      </a:endParaRPr>
                    </a:p>
                  </a:txBody>
                  <a:tcPr marL="0" marR="0" marT="0" marB="0">
                    <a:lnL>
                      <a:noFill/>
                    </a:lnL>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ZA" dirty="0"/>
                    </a:p>
                  </a:txBody>
                  <a:tcPr marL="60175" marR="60175" marT="30088" marB="30088">
                    <a:lnL w="12700" cap="flat" cmpd="sng" algn="ctr">
                      <a:solidFill>
                        <a:srgbClr val="FFFFFF"/>
                      </a:solidFill>
                      <a:prstDash val="solid"/>
                      <a:round/>
                      <a:headEnd type="none" w="med" len="med"/>
                      <a:tailEnd type="none" w="med" len="med"/>
                    </a:lnL>
                    <a:lnT w="12700" cap="flat" cmpd="sng" algn="ctr">
                      <a:solidFill>
                        <a:srgbClr val="808080"/>
                      </a:solidFill>
                      <a:prstDash val="solid"/>
                      <a:round/>
                      <a:headEnd type="none" w="med" len="med"/>
                      <a:tailEnd type="none" w="med" len="med"/>
                    </a:lnT>
                  </a:tcPr>
                </a:tc>
                <a:tc hMerge="1">
                  <a:txBody>
                    <a:bodyPr/>
                    <a:lstStyle/>
                    <a:p>
                      <a:endParaRPr lang="en-ZA" dirty="0"/>
                    </a:p>
                  </a:txBody>
                  <a:tcPr marL="60175" marR="60175" marT="30088" marB="30088">
                    <a:lnT w="12700" cap="flat" cmpd="sng" algn="ctr">
                      <a:solidFill>
                        <a:srgbClr val="808080"/>
                      </a:solidFill>
                      <a:prstDash val="solid"/>
                      <a:round/>
                      <a:headEnd type="none" w="med" len="med"/>
                      <a:tailEnd type="none" w="med" len="med"/>
                    </a:lnT>
                  </a:tcPr>
                </a:tc>
                <a:tc hMerge="1">
                  <a:txBody>
                    <a:bodyPr/>
                    <a:lstStyle/>
                    <a:p>
                      <a:endParaRPr lang="en-ZA" dirty="0"/>
                    </a:p>
                  </a:txBody>
                  <a:tcPr marL="60175" marR="60175" marT="30088" marB="30088">
                    <a:lnT w="12700" cap="flat" cmpd="sng" algn="ctr">
                      <a:solidFill>
                        <a:srgbClr val="808080"/>
                      </a:solidFill>
                      <a:prstDash val="solid"/>
                      <a:round/>
                      <a:headEnd type="none" w="med" len="med"/>
                      <a:tailEnd type="none" w="med" len="med"/>
                    </a:lnT>
                  </a:tcPr>
                </a:tc>
                <a:tc hMerge="1">
                  <a:txBody>
                    <a:bodyPr/>
                    <a:lstStyle/>
                    <a:p>
                      <a:endParaRPr lang="en-ZA" dirty="0"/>
                    </a:p>
                  </a:txBody>
                  <a:tcPr marL="60175" marR="60175" marT="30088" marB="30088">
                    <a:lnT w="12700" cap="flat" cmpd="sng" algn="ctr">
                      <a:solidFill>
                        <a:srgbClr val="808080"/>
                      </a:solidFill>
                      <a:prstDash val="solid"/>
                      <a:round/>
                      <a:headEnd type="none" w="med" len="med"/>
                      <a:tailEnd type="none" w="med" len="med"/>
                    </a:lnT>
                  </a:tcPr>
                </a:tc>
                <a:tc hMerge="1">
                  <a:txBody>
                    <a:bodyPr/>
                    <a:lstStyle/>
                    <a:p>
                      <a:endParaRPr lang="en-ZA" dirty="0"/>
                    </a:p>
                  </a:txBody>
                  <a:tcPr marL="60175" marR="60175" marT="30088" marB="30088">
                    <a:lnT>
                      <a:noFill/>
                    </a:lnT>
                  </a:tcPr>
                </a:tc>
                <a:extLst>
                  <a:ext uri="{0D108BD9-81ED-4DB2-BD59-A6C34878D82A}">
                    <a16:rowId xmlns:a16="http://schemas.microsoft.com/office/drawing/2014/main" val="2605150748"/>
                  </a:ext>
                </a:extLst>
              </a:tr>
              <a:tr h="82947">
                <a:tc>
                  <a:txBody>
                    <a:bodyPr/>
                    <a:lstStyle/>
                    <a:p>
                      <a:pPr>
                        <a:lnSpc>
                          <a:spcPct val="107000"/>
                        </a:lnSpc>
                        <a:spcAft>
                          <a:spcPts val="0"/>
                        </a:spcAft>
                      </a:pPr>
                      <a:r>
                        <a:rPr lang="en-ZA" sz="600" dirty="0">
                          <a:solidFill>
                            <a:srgbClr val="000000"/>
                          </a:solidFill>
                          <a:effectLst/>
                          <a:latin typeface="+mj-lt"/>
                          <a:ea typeface="Times New Roman" panose="02020603050405020304" pitchFamily="18" charset="0"/>
                          <a:cs typeface="Times New Roman" panose="02020603050405020304" pitchFamily="18" charset="0"/>
                        </a:rPr>
                        <a:t> </a:t>
                      </a:r>
                      <a:endParaRPr lang="en-ZA" sz="600"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DD8E6"/>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2016</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B w="12700" cap="flat" cmpd="sng" algn="ctr">
                      <a:solidFill>
                        <a:srgbClr val="808080"/>
                      </a:solidFill>
                      <a:prstDash val="solid"/>
                      <a:round/>
                      <a:headEnd type="none" w="med" len="med"/>
                      <a:tailEnd type="none" w="med" len="med"/>
                    </a:lnB>
                    <a:solidFill>
                      <a:srgbClr val="ADD8E6"/>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2017</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B w="12700" cap="flat" cmpd="sng" algn="ctr">
                      <a:solidFill>
                        <a:srgbClr val="808080"/>
                      </a:solidFill>
                      <a:prstDash val="solid"/>
                      <a:round/>
                      <a:headEnd type="none" w="med" len="med"/>
                      <a:tailEnd type="none" w="med" len="med"/>
                    </a:lnB>
                    <a:solidFill>
                      <a:srgbClr val="ADD8E6"/>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2018</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B w="12700" cap="flat" cmpd="sng" algn="ctr">
                      <a:solidFill>
                        <a:srgbClr val="808080"/>
                      </a:solidFill>
                      <a:prstDash val="solid"/>
                      <a:round/>
                      <a:headEnd type="none" w="med" len="med"/>
                      <a:tailEnd type="none" w="med" len="med"/>
                    </a:lnB>
                    <a:solidFill>
                      <a:srgbClr val="ADD8E6"/>
                    </a:solidFill>
                  </a:tcPr>
                </a:tc>
                <a:tc>
                  <a:txBody>
                    <a:bodyPr/>
                    <a:lstStyle/>
                    <a:p>
                      <a:pPr algn="r">
                        <a:lnSpc>
                          <a:spcPct val="107000"/>
                        </a:lnSpc>
                        <a:spcAft>
                          <a:spcPts val="0"/>
                        </a:spcAft>
                      </a:pPr>
                      <a:r>
                        <a:rPr lang="en-ZA" sz="600" b="1">
                          <a:solidFill>
                            <a:srgbClr val="000000"/>
                          </a:solidFill>
                          <a:effectLst/>
                          <a:latin typeface="+mj-lt"/>
                          <a:ea typeface="Times New Roman" panose="02020603050405020304" pitchFamily="18" charset="0"/>
                          <a:cs typeface="Times New Roman" panose="02020603050405020304" pitchFamily="18" charset="0"/>
                        </a:rPr>
                        <a:t>2019</a:t>
                      </a:r>
                      <a:endParaRPr lang="en-ZA" sz="600" b="1">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B w="12700" cap="flat" cmpd="sng" algn="ctr">
                      <a:solidFill>
                        <a:srgbClr val="808080"/>
                      </a:solidFill>
                      <a:prstDash val="solid"/>
                      <a:round/>
                      <a:headEnd type="none" w="med" len="med"/>
                      <a:tailEnd type="none" w="med" len="med"/>
                    </a:lnB>
                    <a:solidFill>
                      <a:srgbClr val="ADD8E6"/>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2020</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B w="12700" cap="flat" cmpd="sng" algn="ctr">
                      <a:solidFill>
                        <a:srgbClr val="808080"/>
                      </a:solidFill>
                      <a:prstDash val="solid"/>
                      <a:round/>
                      <a:headEnd type="none" w="med" len="med"/>
                      <a:tailEnd type="none" w="med" len="med"/>
                    </a:lnB>
                    <a:solidFill>
                      <a:srgbClr val="ADD8E6"/>
                    </a:solidFill>
                  </a:tcPr>
                </a:tc>
                <a:extLst>
                  <a:ext uri="{0D108BD9-81ED-4DB2-BD59-A6C34878D82A}">
                    <a16:rowId xmlns:a16="http://schemas.microsoft.com/office/drawing/2014/main" val="3988584267"/>
                  </a:ext>
                </a:extLst>
              </a:tr>
              <a:tr h="136925">
                <a:tc>
                  <a:txBody>
                    <a:bodyPr/>
                    <a:lstStyle/>
                    <a:p>
                      <a:pPr>
                        <a:lnSpc>
                          <a:spcPct val="107000"/>
                        </a:lnSpc>
                        <a:spcAft>
                          <a:spcPts val="0"/>
                        </a:spcAft>
                      </a:pPr>
                      <a:r>
                        <a:rPr lang="en-ZA" sz="600">
                          <a:solidFill>
                            <a:srgbClr val="000000"/>
                          </a:solidFill>
                          <a:effectLst/>
                          <a:latin typeface="+mj-lt"/>
                          <a:ea typeface="Times New Roman" panose="02020603050405020304" pitchFamily="18" charset="0"/>
                          <a:cs typeface="Times New Roman" panose="02020603050405020304" pitchFamily="18" charset="0"/>
                        </a:rPr>
                        <a:t>Avg Fleet</a:t>
                      </a:r>
                      <a:endParaRPr lang="en-ZA" sz="60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DD8E6"/>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  64 784</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  67 153</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  64 744</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  65 253</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  54 970</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901916267"/>
                  </a:ext>
                </a:extLst>
              </a:tr>
              <a:tr h="136925">
                <a:tc>
                  <a:txBody>
                    <a:bodyPr/>
                    <a:lstStyle/>
                    <a:p>
                      <a:pPr>
                        <a:lnSpc>
                          <a:spcPct val="107000"/>
                        </a:lnSpc>
                        <a:spcAft>
                          <a:spcPts val="0"/>
                        </a:spcAft>
                      </a:pPr>
                      <a:r>
                        <a:rPr lang="en-ZA" sz="600">
                          <a:solidFill>
                            <a:srgbClr val="000000"/>
                          </a:solidFill>
                          <a:effectLst/>
                          <a:latin typeface="+mj-lt"/>
                          <a:ea typeface="Times New Roman" panose="02020603050405020304" pitchFamily="18" charset="0"/>
                          <a:cs typeface="Times New Roman" panose="02020603050405020304" pitchFamily="18" charset="0"/>
                        </a:rPr>
                        <a:t>Avg Growth</a:t>
                      </a:r>
                      <a:endParaRPr lang="en-ZA" sz="60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DD8E6"/>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6%</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4%</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-4%</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1%</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-15,8%</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409657736"/>
                  </a:ext>
                </a:extLst>
              </a:tr>
              <a:tr h="136925">
                <a:tc>
                  <a:txBody>
                    <a:bodyPr/>
                    <a:lstStyle/>
                    <a:p>
                      <a:pPr>
                        <a:lnSpc>
                          <a:spcPct val="107000"/>
                        </a:lnSpc>
                        <a:spcAft>
                          <a:spcPts val="0"/>
                        </a:spcAft>
                      </a:pPr>
                      <a:r>
                        <a:rPr lang="en-ZA" sz="600">
                          <a:solidFill>
                            <a:srgbClr val="000000"/>
                          </a:solidFill>
                          <a:effectLst/>
                          <a:latin typeface="+mj-lt"/>
                          <a:ea typeface="Times New Roman" panose="02020603050405020304" pitchFamily="18" charset="0"/>
                          <a:cs typeface="Times New Roman" panose="02020603050405020304" pitchFamily="18" charset="0"/>
                        </a:rPr>
                        <a:t>Avg Util</a:t>
                      </a:r>
                      <a:endParaRPr lang="en-ZA" sz="60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DD8E6"/>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71,5%</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70,9%</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71,8%</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72,8%</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53,1%</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22829360"/>
                  </a:ext>
                </a:extLst>
              </a:tr>
              <a:tr h="136925">
                <a:tc>
                  <a:txBody>
                    <a:bodyPr/>
                    <a:lstStyle/>
                    <a:p>
                      <a:pPr>
                        <a:lnSpc>
                          <a:spcPct val="107000"/>
                        </a:lnSpc>
                        <a:spcAft>
                          <a:spcPts val="0"/>
                        </a:spcAft>
                      </a:pPr>
                      <a:r>
                        <a:rPr lang="en-ZA" sz="600">
                          <a:solidFill>
                            <a:srgbClr val="000000"/>
                          </a:solidFill>
                          <a:effectLst/>
                          <a:latin typeface="+mj-lt"/>
                          <a:ea typeface="Times New Roman" panose="02020603050405020304" pitchFamily="18" charset="0"/>
                          <a:cs typeface="Times New Roman" panose="02020603050405020304" pitchFamily="18" charset="0"/>
                        </a:rPr>
                        <a:t>Avg Growth</a:t>
                      </a:r>
                      <a:endParaRPr lang="en-ZA" sz="60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DD8E6"/>
                    </a:solidFill>
                  </a:tcPr>
                </a:tc>
                <a:tc>
                  <a:txBody>
                    <a:bodyPr/>
                    <a:lstStyle/>
                    <a:p>
                      <a:pPr algn="r">
                        <a:lnSpc>
                          <a:spcPct val="107000"/>
                        </a:lnSpc>
                        <a:spcAft>
                          <a:spcPts val="0"/>
                        </a:spcAft>
                      </a:pPr>
                      <a:r>
                        <a:rPr lang="en-ZA" sz="600" b="1">
                          <a:solidFill>
                            <a:srgbClr val="000000"/>
                          </a:solidFill>
                          <a:effectLst/>
                          <a:latin typeface="+mj-lt"/>
                          <a:ea typeface="Times New Roman" panose="02020603050405020304" pitchFamily="18" charset="0"/>
                          <a:cs typeface="Times New Roman" panose="02020603050405020304" pitchFamily="18" charset="0"/>
                        </a:rPr>
                        <a:t>1%</a:t>
                      </a:r>
                      <a:endParaRPr lang="en-ZA" sz="600" b="1">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a:solidFill>
                            <a:srgbClr val="000000"/>
                          </a:solidFill>
                          <a:effectLst/>
                          <a:latin typeface="+mj-lt"/>
                          <a:ea typeface="Times New Roman" panose="02020603050405020304" pitchFamily="18" charset="0"/>
                          <a:cs typeface="Times New Roman" panose="02020603050405020304" pitchFamily="18" charset="0"/>
                        </a:rPr>
                        <a:t>-1%</a:t>
                      </a:r>
                      <a:endParaRPr lang="en-ZA" sz="600" b="1">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a:solidFill>
                            <a:srgbClr val="000000"/>
                          </a:solidFill>
                          <a:effectLst/>
                          <a:latin typeface="+mj-lt"/>
                          <a:ea typeface="Times New Roman" panose="02020603050405020304" pitchFamily="18" charset="0"/>
                          <a:cs typeface="Times New Roman" panose="02020603050405020304" pitchFamily="18" charset="0"/>
                        </a:rPr>
                        <a:t>1%</a:t>
                      </a:r>
                      <a:endParaRPr lang="en-ZA" sz="600" b="1">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1%</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7000"/>
                        </a:lnSpc>
                        <a:spcAft>
                          <a:spcPts val="0"/>
                        </a:spcAft>
                      </a:pPr>
                      <a:r>
                        <a:rPr lang="en-ZA" sz="600" b="1" dirty="0">
                          <a:solidFill>
                            <a:srgbClr val="000000"/>
                          </a:solidFill>
                          <a:effectLst/>
                          <a:latin typeface="+mj-lt"/>
                          <a:ea typeface="Times New Roman" panose="02020603050405020304" pitchFamily="18" charset="0"/>
                          <a:cs typeface="Times New Roman" panose="02020603050405020304" pitchFamily="18" charset="0"/>
                        </a:rPr>
                        <a:t>-27,1%</a:t>
                      </a:r>
                      <a:endParaRPr lang="en-ZA" sz="600" b="1" dirty="0">
                        <a:effectLst/>
                        <a:latin typeface="+mj-lt"/>
                        <a:ea typeface="Calibri" panose="020F0502020204030204" pitchFamily="34" charset="0"/>
                        <a:cs typeface="Times New Roman" panose="02020603050405020304" pitchFamily="18" charset="0"/>
                      </a:endParaRPr>
                    </a:p>
                  </a:txBody>
                  <a:tcPr marL="45131" marR="4513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520642210"/>
                  </a:ext>
                </a:extLst>
              </a:tr>
            </a:tbl>
          </a:graphicData>
        </a:graphic>
      </p:graphicFrame>
      <p:sp>
        <p:nvSpPr>
          <p:cNvPr id="2" name="Rectangle 1">
            <a:extLst>
              <a:ext uri="{FF2B5EF4-FFF2-40B4-BE49-F238E27FC236}">
                <a16:creationId xmlns:a16="http://schemas.microsoft.com/office/drawing/2014/main" id="{1D1F5E40-5F88-4392-B462-24432F0249FF}"/>
              </a:ext>
            </a:extLst>
          </p:cNvPr>
          <p:cNvSpPr/>
          <p:nvPr/>
        </p:nvSpPr>
        <p:spPr>
          <a:xfrm>
            <a:off x="1588096" y="31177"/>
            <a:ext cx="6336704" cy="400110"/>
          </a:xfrm>
          <a:prstGeom prst="rect">
            <a:avLst/>
          </a:prstGeom>
        </p:spPr>
        <p:txBody>
          <a:bodyPr wrap="square">
            <a:spAutoFit/>
          </a:bodyPr>
          <a:lstStyle/>
          <a:p>
            <a:pPr marL="0" indent="0">
              <a:buNone/>
            </a:pPr>
            <a:r>
              <a:rPr lang="en-US" sz="2000" dirty="0">
                <a:solidFill>
                  <a:schemeClr val="bg1"/>
                </a:solidFill>
                <a:latin typeface="Rockwell" panose="02060603020205020403" pitchFamily="18" charset="0"/>
              </a:rPr>
              <a:t>Market has been declining since 2016/2017</a:t>
            </a:r>
          </a:p>
        </p:txBody>
      </p:sp>
      <p:sp>
        <p:nvSpPr>
          <p:cNvPr id="3" name="Rectangle 2">
            <a:extLst>
              <a:ext uri="{FF2B5EF4-FFF2-40B4-BE49-F238E27FC236}">
                <a16:creationId xmlns:a16="http://schemas.microsoft.com/office/drawing/2014/main" id="{7F30AC8B-C724-4933-B1F3-EBB270B58E02}"/>
              </a:ext>
            </a:extLst>
          </p:cNvPr>
          <p:cNvSpPr/>
          <p:nvPr/>
        </p:nvSpPr>
        <p:spPr>
          <a:xfrm>
            <a:off x="314164" y="5317456"/>
            <a:ext cx="8829836" cy="584775"/>
          </a:xfrm>
          <a:prstGeom prst="rect">
            <a:avLst/>
          </a:prstGeom>
        </p:spPr>
        <p:txBody>
          <a:bodyPr wrap="square">
            <a:spAutoFit/>
          </a:bodyPr>
          <a:lstStyle/>
          <a:p>
            <a:pPr marL="0" indent="0">
              <a:buNone/>
            </a:pPr>
            <a:r>
              <a:rPr lang="en-US" sz="1600" b="1" dirty="0">
                <a:solidFill>
                  <a:schemeClr val="bg1"/>
                </a:solidFill>
                <a:latin typeface="Rockwell" panose="02060603020205020403" pitchFamily="18" charset="0"/>
              </a:rPr>
              <a:t>Lockdown from 26 March 2020 for all non-essential businesses forced car rental companies to cancel all bookings. Travel ban seriously affected car rental companies., </a:t>
            </a:r>
            <a:endParaRPr lang="en-US" sz="16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245054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25125-01F1-4701-9280-785BB21AEA4D}"/>
              </a:ext>
            </a:extLst>
          </p:cNvPr>
          <p:cNvSpPr>
            <a:spLocks noGrp="1"/>
          </p:cNvSpPr>
          <p:nvPr>
            <p:ph type="title"/>
          </p:nvPr>
        </p:nvSpPr>
        <p:spPr>
          <a:xfrm>
            <a:off x="827584" y="44624"/>
            <a:ext cx="6705600" cy="990600"/>
          </a:xfrm>
        </p:spPr>
        <p:txBody>
          <a:bodyPr/>
          <a:lstStyle/>
          <a:p>
            <a:pPr algn="ctr"/>
            <a:r>
              <a:rPr lang="en-US" dirty="0"/>
              <a:t>Results from Car Rental Interviews and Scenario Planning Workshop</a:t>
            </a:r>
            <a:endParaRPr lang="en-ZA" dirty="0"/>
          </a:p>
        </p:txBody>
      </p:sp>
      <p:sp>
        <p:nvSpPr>
          <p:cNvPr id="5" name="Content Placeholder 4">
            <a:extLst>
              <a:ext uri="{FF2B5EF4-FFF2-40B4-BE49-F238E27FC236}">
                <a16:creationId xmlns:a16="http://schemas.microsoft.com/office/drawing/2014/main" id="{1AC2F299-9433-4C99-809D-962083AA573A}"/>
              </a:ext>
            </a:extLst>
          </p:cNvPr>
          <p:cNvSpPr>
            <a:spLocks noGrp="1"/>
          </p:cNvSpPr>
          <p:nvPr>
            <p:ph idx="1"/>
          </p:nvPr>
        </p:nvSpPr>
        <p:spPr>
          <a:xfrm>
            <a:off x="762000" y="1196752"/>
            <a:ext cx="7162800" cy="4648200"/>
          </a:xfrm>
        </p:spPr>
        <p:txBody>
          <a:bodyPr/>
          <a:lstStyle/>
          <a:p>
            <a:pPr marL="0" indent="0">
              <a:buNone/>
            </a:pPr>
            <a:r>
              <a:rPr lang="en-US" b="1" dirty="0">
                <a:latin typeface="Rockwell" panose="02060603020205020403" pitchFamily="18" charset="0"/>
              </a:rPr>
              <a:t>Currently experiencing worst-case scenario </a:t>
            </a:r>
            <a:r>
              <a:rPr lang="en-US" dirty="0">
                <a:latin typeface="Rockwell" panose="02060603020205020403" pitchFamily="18" charset="0"/>
              </a:rPr>
              <a:t>where:</a:t>
            </a:r>
          </a:p>
          <a:p>
            <a:r>
              <a:rPr lang="en-US" dirty="0">
                <a:latin typeface="Rockwell" panose="02060603020205020403" pitchFamily="18" charset="0"/>
              </a:rPr>
              <a:t>International tourism remains depressed</a:t>
            </a:r>
          </a:p>
          <a:p>
            <a:r>
              <a:rPr lang="en-GB" dirty="0">
                <a:latin typeface="Rockwell" panose="02060603020205020403" pitchFamily="18" charset="0"/>
                <a:cs typeface="Times New Roman" panose="02020603050405020304" pitchFamily="18" charset="0"/>
              </a:rPr>
              <a:t>Poor economic performance with a fairly negative outlook</a:t>
            </a:r>
          </a:p>
          <a:p>
            <a:r>
              <a:rPr lang="en-GB" dirty="0">
                <a:latin typeface="Rockwell" panose="02060603020205020403" pitchFamily="18" charset="0"/>
                <a:cs typeface="Times New Roman" panose="02020603050405020304" pitchFamily="18" charset="0"/>
              </a:rPr>
              <a:t>Constant uncertainty: </a:t>
            </a:r>
            <a:r>
              <a:rPr lang="en-GB" dirty="0" err="1">
                <a:latin typeface="Rockwell" panose="02060603020205020403" pitchFamily="18" charset="0"/>
                <a:cs typeface="Times New Roman" panose="02020603050405020304" pitchFamily="18" charset="0"/>
              </a:rPr>
              <a:t>andemic</a:t>
            </a:r>
            <a:r>
              <a:rPr lang="en-GB" dirty="0">
                <a:latin typeface="Rockwell" panose="02060603020205020403" pitchFamily="18" charset="0"/>
                <a:cs typeface="Times New Roman" panose="02020603050405020304" pitchFamily="18" charset="0"/>
              </a:rPr>
              <a:t> vs measures</a:t>
            </a:r>
          </a:p>
          <a:p>
            <a:r>
              <a:rPr lang="en-GB" dirty="0">
                <a:latin typeface="Rockwell" panose="02060603020205020403" pitchFamily="18" charset="0"/>
                <a:cs typeface="Times New Roman" panose="02020603050405020304" pitchFamily="18" charset="0"/>
              </a:rPr>
              <a:t>Continuing job losses and </a:t>
            </a:r>
          </a:p>
          <a:p>
            <a:endParaRPr lang="en-GB" dirty="0">
              <a:latin typeface="Rockwell" panose="02060603020205020403" pitchFamily="18" charset="0"/>
              <a:cs typeface="Times New Roman" panose="02020603050405020304" pitchFamily="18" charset="0"/>
            </a:endParaRPr>
          </a:p>
          <a:p>
            <a:pPr marL="0" indent="0" algn="ctr">
              <a:buNone/>
            </a:pPr>
            <a:r>
              <a:rPr lang="en-US" b="1" dirty="0"/>
              <a:t>Impact and uncertainty of drivers and trends for recovery</a:t>
            </a:r>
            <a:endParaRPr lang="en-ZA" b="1" dirty="0"/>
          </a:p>
        </p:txBody>
      </p:sp>
      <p:sp>
        <p:nvSpPr>
          <p:cNvPr id="3" name="Slide Number Placeholder 2">
            <a:extLst>
              <a:ext uri="{FF2B5EF4-FFF2-40B4-BE49-F238E27FC236}">
                <a16:creationId xmlns:a16="http://schemas.microsoft.com/office/drawing/2014/main" id="{412DE949-300D-49B8-8DC9-751BE8E4CD19}"/>
              </a:ext>
            </a:extLst>
          </p:cNvPr>
          <p:cNvSpPr>
            <a:spLocks noGrp="1"/>
          </p:cNvSpPr>
          <p:nvPr>
            <p:ph type="sldNum" sz="quarter" idx="10"/>
          </p:nvPr>
        </p:nvSpPr>
        <p:spPr/>
        <p:txBody>
          <a:bodyPr/>
          <a:lstStyle/>
          <a:p>
            <a:fld id="{86232F98-0EE9-4C32-A9BB-BA304F343CFE}" type="slidenum">
              <a:rPr lang="en-GB" altLang="en-US" smtClean="0"/>
              <a:pPr/>
              <a:t>37</a:t>
            </a:fld>
            <a:endParaRPr lang="en-GB" altLang="en-US"/>
          </a:p>
        </p:txBody>
      </p:sp>
      <p:pic>
        <p:nvPicPr>
          <p:cNvPr id="9" name="Picture 8">
            <a:extLst>
              <a:ext uri="{FF2B5EF4-FFF2-40B4-BE49-F238E27FC236}">
                <a16:creationId xmlns:a16="http://schemas.microsoft.com/office/drawing/2014/main" id="{E82F0F42-3485-4E6F-AC9D-F380DFC8ADAE}"/>
              </a:ext>
            </a:extLst>
          </p:cNvPr>
          <p:cNvPicPr>
            <a:picLocks noChangeAspect="1"/>
          </p:cNvPicPr>
          <p:nvPr/>
        </p:nvPicPr>
        <p:blipFill>
          <a:blip r:embed="rId2"/>
          <a:stretch>
            <a:fillRect/>
          </a:stretch>
        </p:blipFill>
        <p:spPr>
          <a:xfrm>
            <a:off x="1753816" y="3284984"/>
            <a:ext cx="5256584" cy="3384377"/>
          </a:xfrm>
          <a:prstGeom prst="rect">
            <a:avLst/>
          </a:prstGeom>
        </p:spPr>
      </p:pic>
    </p:spTree>
    <p:extLst>
      <p:ext uri="{BB962C8B-B14F-4D97-AF65-F5344CB8AC3E}">
        <p14:creationId xmlns:p14="http://schemas.microsoft.com/office/powerpoint/2010/main" val="1979921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28B8-4DC2-41C7-A698-731FEC037F1E}"/>
              </a:ext>
            </a:extLst>
          </p:cNvPr>
          <p:cNvSpPr>
            <a:spLocks noGrp="1"/>
          </p:cNvSpPr>
          <p:nvPr>
            <p:ph type="title"/>
          </p:nvPr>
        </p:nvSpPr>
        <p:spPr>
          <a:xfrm>
            <a:off x="971600" y="-3943"/>
            <a:ext cx="6705600" cy="990600"/>
          </a:xfrm>
        </p:spPr>
        <p:txBody>
          <a:bodyPr/>
          <a:lstStyle/>
          <a:p>
            <a:pPr algn="ctr"/>
            <a:r>
              <a:rPr lang="en-US" dirty="0"/>
              <a:t>Car Rental Post-</a:t>
            </a:r>
            <a:r>
              <a:rPr lang="en-US" dirty="0" err="1"/>
              <a:t>Covid</a:t>
            </a:r>
            <a:endParaRPr lang="en-ZA" dirty="0"/>
          </a:p>
        </p:txBody>
      </p:sp>
      <p:sp>
        <p:nvSpPr>
          <p:cNvPr id="3" name="Slide Number Placeholder 2">
            <a:extLst>
              <a:ext uri="{FF2B5EF4-FFF2-40B4-BE49-F238E27FC236}">
                <a16:creationId xmlns:a16="http://schemas.microsoft.com/office/drawing/2014/main" id="{45573C9D-873D-4C41-B78D-C6A9A379DF1C}"/>
              </a:ext>
            </a:extLst>
          </p:cNvPr>
          <p:cNvSpPr>
            <a:spLocks noGrp="1"/>
          </p:cNvSpPr>
          <p:nvPr>
            <p:ph type="sldNum" sz="quarter" idx="10"/>
          </p:nvPr>
        </p:nvSpPr>
        <p:spPr/>
        <p:txBody>
          <a:bodyPr/>
          <a:lstStyle/>
          <a:p>
            <a:fld id="{86232F98-0EE9-4C32-A9BB-BA304F343CFE}" type="slidenum">
              <a:rPr lang="en-GB" altLang="en-US" smtClean="0"/>
              <a:pPr/>
              <a:t>38</a:t>
            </a:fld>
            <a:endParaRPr lang="en-GB" altLang="en-US"/>
          </a:p>
        </p:txBody>
      </p:sp>
      <p:sp>
        <p:nvSpPr>
          <p:cNvPr id="5" name="Rectangle 4">
            <a:extLst>
              <a:ext uri="{FF2B5EF4-FFF2-40B4-BE49-F238E27FC236}">
                <a16:creationId xmlns:a16="http://schemas.microsoft.com/office/drawing/2014/main" id="{E5E8CA53-FA4C-4D9C-91D9-552680A5AAB6}"/>
              </a:ext>
            </a:extLst>
          </p:cNvPr>
          <p:cNvSpPr/>
          <p:nvPr/>
        </p:nvSpPr>
        <p:spPr>
          <a:xfrm>
            <a:off x="755576" y="1042480"/>
            <a:ext cx="7477744" cy="5109091"/>
          </a:xfrm>
          <a:prstGeom prst="rect">
            <a:avLst/>
          </a:prstGeom>
        </p:spPr>
        <p:txBody>
          <a:bodyPr wrap="square">
            <a:spAutoFit/>
          </a:bodyPr>
          <a:lstStyle/>
          <a:p>
            <a:r>
              <a:rPr lang="en-GB" sz="1700" dirty="0">
                <a:solidFill>
                  <a:schemeClr val="bg1"/>
                </a:solidFill>
                <a:latin typeface="Rockwell" panose="02060603020205020403" pitchFamily="18" charset="0"/>
                <a:cs typeface="Times New Roman" panose="02020603050405020304" pitchFamily="18" charset="0"/>
              </a:rPr>
              <a:t>Sector will experience:</a:t>
            </a:r>
          </a:p>
          <a:p>
            <a:pPr marL="342900" indent="-342900">
              <a:buFont typeface="Arial" panose="020B0604020202020204" pitchFamily="34" charset="0"/>
              <a:buChar char="•"/>
            </a:pPr>
            <a:r>
              <a:rPr lang="en-GB" sz="1700" dirty="0">
                <a:solidFill>
                  <a:schemeClr val="bg1"/>
                </a:solidFill>
                <a:latin typeface="Rockwell" panose="02060603020205020403" pitchFamily="18" charset="0"/>
                <a:cs typeface="Times New Roman" panose="02020603050405020304" pitchFamily="18" charset="0"/>
              </a:rPr>
              <a:t>lingering economic difficulties in spite of a improvement in the health pandemic. </a:t>
            </a:r>
          </a:p>
          <a:p>
            <a:pPr marL="342900" indent="-342900">
              <a:buFont typeface="Arial" panose="020B0604020202020204" pitchFamily="34" charset="0"/>
              <a:buChar char="•"/>
            </a:pPr>
            <a:r>
              <a:rPr lang="en-GB" sz="1700" dirty="0">
                <a:solidFill>
                  <a:schemeClr val="bg1"/>
                </a:solidFill>
                <a:latin typeface="Rockwell" panose="02060603020205020403" pitchFamily="18" charset="0"/>
                <a:cs typeface="Times New Roman" panose="02020603050405020304" pitchFamily="18" charset="0"/>
              </a:rPr>
              <a:t>a need to adjust to cope with national-level economic stagnation and lower demand. </a:t>
            </a:r>
          </a:p>
          <a:p>
            <a:pPr marL="342900" indent="-342900">
              <a:buFont typeface="Arial" panose="020B0604020202020204" pitchFamily="34" charset="0"/>
              <a:buChar char="•"/>
            </a:pPr>
            <a:r>
              <a:rPr lang="en-GB" sz="1700" dirty="0">
                <a:solidFill>
                  <a:schemeClr val="bg1"/>
                </a:solidFill>
                <a:latin typeface="Rockwell" panose="02060603020205020403" pitchFamily="18" charset="0"/>
                <a:ea typeface="Calibri" panose="020F0502020204030204" pitchFamily="34" charset="0"/>
                <a:cs typeface="Times New Roman" panose="02020603050405020304" pitchFamily="18" charset="0"/>
              </a:rPr>
              <a:t>likely rationalisation, including consolidation between competitors</a:t>
            </a:r>
          </a:p>
          <a:p>
            <a:pPr marL="342900" indent="-342900">
              <a:buFont typeface="Arial" panose="020B0604020202020204" pitchFamily="34" charset="0"/>
              <a:buChar char="•"/>
            </a:pPr>
            <a:r>
              <a:rPr lang="en-GB" sz="1700" dirty="0">
                <a:solidFill>
                  <a:schemeClr val="bg1"/>
                </a:solidFill>
                <a:latin typeface="Rockwell" panose="02060603020205020403" pitchFamily="18" charset="0"/>
                <a:cs typeface="Times New Roman" panose="02020603050405020304" pitchFamily="18" charset="0"/>
              </a:rPr>
              <a:t>Lengthy recovery of business travel, possibly not to previous levels</a:t>
            </a:r>
          </a:p>
          <a:p>
            <a:pPr marL="342900" indent="-342900">
              <a:buFont typeface="Arial" panose="020B0604020202020204" pitchFamily="34" charset="0"/>
              <a:buChar char="•"/>
            </a:pPr>
            <a:r>
              <a:rPr lang="en-GB" sz="1700" dirty="0">
                <a:solidFill>
                  <a:schemeClr val="bg1"/>
                </a:solidFill>
                <a:latin typeface="Rockwell" panose="02060603020205020403" pitchFamily="18" charset="0"/>
                <a:cs typeface="Times New Roman" panose="02020603050405020304" pitchFamily="18" charset="0"/>
              </a:rPr>
              <a:t>Re-invention of business models</a:t>
            </a:r>
            <a:endParaRPr lang="en-ZA" sz="1700" dirty="0">
              <a:solidFill>
                <a:schemeClr val="bg1"/>
              </a:solidFill>
              <a:latin typeface="Rockwell" panose="02060603020205020403" pitchFamily="18" charset="0"/>
              <a:cs typeface="Times New Roman" panose="02020603050405020304" pitchFamily="18" charset="0"/>
            </a:endParaRPr>
          </a:p>
          <a:p>
            <a:r>
              <a:rPr lang="en-GB" sz="1700" dirty="0">
                <a:solidFill>
                  <a:schemeClr val="bg1"/>
                </a:solidFill>
                <a:latin typeface="Rockwell" panose="02060603020205020403" pitchFamily="18" charset="0"/>
                <a:cs typeface="Times New Roman" panose="02020603050405020304" pitchFamily="18" charset="0"/>
              </a:rPr>
              <a:t> </a:t>
            </a:r>
            <a:endParaRPr lang="en-ZA" sz="1700" dirty="0">
              <a:solidFill>
                <a:schemeClr val="bg1"/>
              </a:solidFill>
              <a:latin typeface="Rockwell" panose="02060603020205020403" pitchFamily="18" charset="0"/>
              <a:cs typeface="Times New Roman" panose="02020603050405020304" pitchFamily="18" charset="0"/>
            </a:endParaRPr>
          </a:p>
          <a:p>
            <a:r>
              <a:rPr lang="en-GB" sz="1700" dirty="0">
                <a:solidFill>
                  <a:schemeClr val="bg1"/>
                </a:solidFill>
                <a:latin typeface="Rockwell" panose="02060603020205020403" pitchFamily="18" charset="0"/>
                <a:cs typeface="Times New Roman" panose="02020603050405020304" pitchFamily="18" charset="0"/>
              </a:rPr>
              <a:t>Government would be called upon:</a:t>
            </a:r>
          </a:p>
          <a:p>
            <a:pPr marL="342900" indent="-342900">
              <a:buFont typeface="Arial" panose="020B0604020202020204" pitchFamily="34" charset="0"/>
              <a:buChar char="•"/>
            </a:pPr>
            <a:r>
              <a:rPr lang="en-GB" sz="1700" dirty="0">
                <a:solidFill>
                  <a:schemeClr val="bg1"/>
                </a:solidFill>
                <a:latin typeface="Rockwell" panose="02060603020205020403" pitchFamily="18" charset="0"/>
                <a:cs typeface="Times New Roman" panose="02020603050405020304" pitchFamily="18" charset="0"/>
              </a:rPr>
              <a:t> to liberalise the sector and the informal economy</a:t>
            </a:r>
          </a:p>
          <a:p>
            <a:pPr marL="342900" indent="-342900">
              <a:buFont typeface="Arial" panose="020B0604020202020204" pitchFamily="34" charset="0"/>
              <a:buChar char="•"/>
            </a:pPr>
            <a:r>
              <a:rPr lang="en-GB" sz="1700" dirty="0">
                <a:solidFill>
                  <a:schemeClr val="bg1"/>
                </a:solidFill>
                <a:latin typeface="Rockwell" panose="02060603020205020403" pitchFamily="18" charset="0"/>
                <a:cs typeface="Times New Roman" panose="02020603050405020304" pitchFamily="18" charset="0"/>
              </a:rPr>
              <a:t> to allow businesses to be more flexible and adaptive to changing conditions. </a:t>
            </a:r>
          </a:p>
          <a:p>
            <a:pPr marL="342900" indent="-342900">
              <a:buFont typeface="Arial" panose="020B0604020202020204" pitchFamily="34" charset="0"/>
              <a:buChar char="•"/>
            </a:pPr>
            <a:endParaRPr lang="en-GB" sz="1700" dirty="0">
              <a:solidFill>
                <a:schemeClr val="bg1"/>
              </a:solidFill>
              <a:latin typeface="Rockwell" panose="02060603020205020403" pitchFamily="18" charset="0"/>
              <a:cs typeface="Times New Roman" panose="02020603050405020304" pitchFamily="18" charset="0"/>
            </a:endParaRPr>
          </a:p>
          <a:p>
            <a:r>
              <a:rPr lang="en-GB" sz="1700" dirty="0">
                <a:solidFill>
                  <a:schemeClr val="bg1"/>
                </a:solidFill>
                <a:latin typeface="Rockwell" panose="02060603020205020403" pitchFamily="18" charset="0"/>
                <a:cs typeface="Times New Roman" panose="02020603050405020304" pitchFamily="18" charset="0"/>
              </a:rPr>
              <a:t>Partnership approach with</a:t>
            </a:r>
          </a:p>
          <a:p>
            <a:pPr marL="342900" indent="-342900">
              <a:buFont typeface="Arial" panose="020B0604020202020204" pitchFamily="34" charset="0"/>
              <a:buChar char="•"/>
            </a:pPr>
            <a:r>
              <a:rPr lang="en-GB" sz="1700" dirty="0">
                <a:solidFill>
                  <a:schemeClr val="bg1"/>
                </a:solidFill>
                <a:latin typeface="Rockwell" panose="02060603020205020403" pitchFamily="18" charset="0"/>
                <a:cs typeface="Times New Roman" panose="02020603050405020304" pitchFamily="18" charset="0"/>
              </a:rPr>
              <a:t>aggressive steps needing to be taken between tourism, labour, local government, health and their international counterparts to ensure a partnership-approach to dealing with the constraints on the sector. </a:t>
            </a:r>
            <a:endParaRPr lang="en-ZA" sz="1700" dirty="0">
              <a:solidFill>
                <a:schemeClr val="bg1"/>
              </a:solidFill>
              <a:latin typeface="Rockwell" panose="02060603020205020403" pitchFamily="18" charset="0"/>
              <a:cs typeface="Times New Roman" panose="02020603050405020304" pitchFamily="18" charset="0"/>
            </a:endParaRPr>
          </a:p>
          <a:p>
            <a:endParaRPr lang="en-ZA" sz="2000" dirty="0">
              <a:latin typeface="Rockwell" panose="02060603020205020403" pitchFamily="18" charset="0"/>
            </a:endParaRPr>
          </a:p>
        </p:txBody>
      </p:sp>
    </p:spTree>
    <p:extLst>
      <p:ext uri="{BB962C8B-B14F-4D97-AF65-F5344CB8AC3E}">
        <p14:creationId xmlns:p14="http://schemas.microsoft.com/office/powerpoint/2010/main" val="1745937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F3B1-460E-4C91-87AF-22DAA0F06314}"/>
              </a:ext>
            </a:extLst>
          </p:cNvPr>
          <p:cNvSpPr>
            <a:spLocks noGrp="1"/>
          </p:cNvSpPr>
          <p:nvPr>
            <p:ph type="title"/>
          </p:nvPr>
        </p:nvSpPr>
        <p:spPr>
          <a:xfrm>
            <a:off x="1043608" y="-143"/>
            <a:ext cx="6705600" cy="990600"/>
          </a:xfrm>
        </p:spPr>
        <p:txBody>
          <a:bodyPr/>
          <a:lstStyle/>
          <a:p>
            <a:pPr algn="ctr"/>
            <a:r>
              <a:rPr lang="en-US" sz="3200" dirty="0">
                <a:solidFill>
                  <a:srgbClr val="FFFF00"/>
                </a:solidFill>
                <a:latin typeface="Rockwell" pitchFamily="18" charset="0"/>
              </a:rPr>
              <a:t>Bus/Coach Industry</a:t>
            </a:r>
            <a:endParaRPr lang="en-ZA" sz="3200" dirty="0">
              <a:solidFill>
                <a:srgbClr val="FFFF00"/>
              </a:solidFill>
              <a:latin typeface="Rockwell" pitchFamily="18" charset="0"/>
            </a:endParaRPr>
          </a:p>
        </p:txBody>
      </p:sp>
      <p:sp>
        <p:nvSpPr>
          <p:cNvPr id="4" name="Content Placeholder 3">
            <a:extLst>
              <a:ext uri="{FF2B5EF4-FFF2-40B4-BE49-F238E27FC236}">
                <a16:creationId xmlns:a16="http://schemas.microsoft.com/office/drawing/2014/main" id="{9DFFAA83-2CF1-4E9B-8C02-3EB44C5ABC5A}"/>
              </a:ext>
            </a:extLst>
          </p:cNvPr>
          <p:cNvSpPr>
            <a:spLocks noGrp="1"/>
          </p:cNvSpPr>
          <p:nvPr>
            <p:ph idx="1"/>
          </p:nvPr>
        </p:nvSpPr>
        <p:spPr>
          <a:xfrm>
            <a:off x="612676" y="990457"/>
            <a:ext cx="7918648" cy="4648200"/>
          </a:xfrm>
        </p:spPr>
        <p:txBody>
          <a:bodyPr/>
          <a:lstStyle/>
          <a:p>
            <a:r>
              <a:rPr lang="en-US" sz="2400" dirty="0">
                <a:latin typeface="Rockwell" panose="02060603020205020403" pitchFamily="18" charset="0"/>
              </a:rPr>
              <a:t>Cross-border (C-BRTA)</a:t>
            </a:r>
          </a:p>
          <a:p>
            <a:r>
              <a:rPr lang="en-US" sz="2400" dirty="0">
                <a:latin typeface="Rockwell" panose="02060603020205020403" pitchFamily="18" charset="0"/>
              </a:rPr>
              <a:t>Inter-urban</a:t>
            </a:r>
          </a:p>
          <a:p>
            <a:r>
              <a:rPr lang="en-US" sz="2400" dirty="0">
                <a:latin typeface="Rockwell" panose="02060603020205020403" pitchFamily="18" charset="0"/>
              </a:rPr>
              <a:t>Small operators</a:t>
            </a:r>
          </a:p>
          <a:p>
            <a:endParaRPr lang="en-US" sz="2400" dirty="0">
              <a:latin typeface="Rockwell" panose="02060603020205020403" pitchFamily="18" charset="0"/>
            </a:endParaRPr>
          </a:p>
          <a:p>
            <a:pPr marL="0" indent="0">
              <a:spcAft>
                <a:spcPts val="0"/>
              </a:spcAft>
              <a:buNone/>
            </a:pPr>
            <a:r>
              <a:rPr lang="en-US" sz="2000" b="1" dirty="0">
                <a:latin typeface="Rockwell" panose="02060603020205020403" pitchFamily="18" charset="0"/>
                <a:ea typeface="Times New Roman" panose="02020603050405020304" pitchFamily="18" charset="0"/>
                <a:cs typeface="Times New Roman" panose="02020603050405020304" pitchFamily="18" charset="0"/>
              </a:rPr>
              <a:t>Tourism component</a:t>
            </a:r>
          </a:p>
          <a:p>
            <a:pPr marL="0" indent="0">
              <a:spcAft>
                <a:spcPts val="0"/>
              </a:spcAft>
              <a:buNone/>
            </a:pPr>
            <a:r>
              <a:rPr lang="en-US" sz="2000" dirty="0">
                <a:latin typeface="Rockwell" panose="02060603020205020403" pitchFamily="18" charset="0"/>
                <a:ea typeface="Times New Roman" panose="02020603050405020304" pitchFamily="18" charset="0"/>
                <a:cs typeface="Times New Roman" panose="02020603050405020304" pitchFamily="18" charset="0"/>
              </a:rPr>
              <a:t>Offers about 51 000 seating capacity per month – (domestic and international tourism)</a:t>
            </a:r>
          </a:p>
          <a:p>
            <a:pPr marL="0" indent="0">
              <a:spcAft>
                <a:spcPts val="0"/>
              </a:spcAft>
              <a:buNone/>
            </a:pPr>
            <a:endParaRPr lang="en-ZA" sz="2000" dirty="0">
              <a:latin typeface="Rockwell" panose="02060603020205020403" pitchFamily="18" charset="0"/>
              <a:ea typeface="Times New Roman" panose="02020603050405020304" pitchFamily="18" charset="0"/>
            </a:endParaRPr>
          </a:p>
          <a:p>
            <a:pPr marL="0" indent="0">
              <a:spcAft>
                <a:spcPts val="0"/>
              </a:spcAft>
              <a:buNone/>
            </a:pPr>
            <a:r>
              <a:rPr lang="en-US" sz="2000" dirty="0">
                <a:latin typeface="Rockwell" panose="02060603020205020403" pitchFamily="18" charset="0"/>
                <a:ea typeface="Times New Roman" panose="02020603050405020304" pitchFamily="18" charset="0"/>
                <a:cs typeface="Times New Roman" panose="02020603050405020304" pitchFamily="18" charset="0"/>
              </a:rPr>
              <a:t>Annual revenue estimated at R 5 billion </a:t>
            </a:r>
          </a:p>
          <a:p>
            <a:pPr marL="0" indent="0">
              <a:spcAft>
                <a:spcPts val="0"/>
              </a:spcAft>
              <a:buNone/>
            </a:pPr>
            <a:endParaRPr lang="en-ZA" sz="2000" dirty="0">
              <a:latin typeface="Rockwell" panose="02060603020205020403" pitchFamily="18" charset="0"/>
              <a:ea typeface="Times New Roman" panose="02020603050405020304" pitchFamily="18" charset="0"/>
            </a:endParaRPr>
          </a:p>
          <a:p>
            <a:pPr marL="0" indent="0">
              <a:spcAft>
                <a:spcPts val="0"/>
              </a:spcAft>
              <a:buNone/>
            </a:pPr>
            <a:r>
              <a:rPr lang="en-US" sz="2000" dirty="0">
                <a:latin typeface="Rockwell" panose="02060603020205020403" pitchFamily="18" charset="0"/>
                <a:ea typeface="Times New Roman" panose="02020603050405020304" pitchFamily="18" charset="0"/>
                <a:cs typeface="Times New Roman" panose="02020603050405020304" pitchFamily="18" charset="0"/>
              </a:rPr>
              <a:t>Prior to COVID-19 sector under financial pressure due to increasing costs  and currency fluctuations and declining market effects</a:t>
            </a:r>
            <a:endParaRPr lang="en-ZA" sz="2000" dirty="0">
              <a:latin typeface="Rockwell" panose="02060603020205020403" pitchFamily="18" charset="0"/>
              <a:ea typeface="Times New Roman" panose="02020603050405020304" pitchFamily="18" charset="0"/>
            </a:endParaRPr>
          </a:p>
          <a:p>
            <a:pPr>
              <a:spcAft>
                <a:spcPts val="0"/>
              </a:spcAft>
            </a:pPr>
            <a:endParaRPr lang="en-ZA" sz="2400" b="1" dirty="0">
              <a:latin typeface="Rockwell" panose="02060603020205020403" pitchFamily="18" charset="0"/>
              <a:ea typeface="Times New Roman" panose="02020603050405020304" pitchFamily="18" charset="0"/>
              <a:cs typeface="Times New Roman" panose="02020603050405020304" pitchFamily="18" charset="0"/>
            </a:endParaRPr>
          </a:p>
          <a:p>
            <a:endParaRPr lang="en-US" sz="2400" dirty="0">
              <a:latin typeface="Rockwell" panose="02060603020205020403" pitchFamily="18" charset="0"/>
            </a:endParaRPr>
          </a:p>
          <a:p>
            <a:endParaRPr lang="en-US" sz="2400" dirty="0">
              <a:latin typeface="Rockwell" panose="02060603020205020403" pitchFamily="18" charset="0"/>
            </a:endParaRPr>
          </a:p>
          <a:p>
            <a:pPr marL="0" indent="0">
              <a:buNone/>
            </a:pPr>
            <a:endParaRPr lang="en-ZA" sz="2400" dirty="0">
              <a:latin typeface="Rockwell" panose="02060603020205020403" pitchFamily="18" charset="0"/>
            </a:endParaRPr>
          </a:p>
        </p:txBody>
      </p:sp>
      <p:sp>
        <p:nvSpPr>
          <p:cNvPr id="3" name="Slide Number Placeholder 2">
            <a:extLst>
              <a:ext uri="{FF2B5EF4-FFF2-40B4-BE49-F238E27FC236}">
                <a16:creationId xmlns:a16="http://schemas.microsoft.com/office/drawing/2014/main" id="{212EE425-6BE6-4B6B-B6F6-8F847CD8CEA4}"/>
              </a:ext>
            </a:extLst>
          </p:cNvPr>
          <p:cNvSpPr>
            <a:spLocks noGrp="1"/>
          </p:cNvSpPr>
          <p:nvPr>
            <p:ph type="sldNum" sz="quarter" idx="10"/>
          </p:nvPr>
        </p:nvSpPr>
        <p:spPr/>
        <p:txBody>
          <a:bodyPr/>
          <a:lstStyle/>
          <a:p>
            <a:fld id="{86232F98-0EE9-4C32-A9BB-BA304F343CFE}" type="slidenum">
              <a:rPr lang="en-GB" altLang="en-US" smtClean="0"/>
              <a:pPr/>
              <a:t>39</a:t>
            </a:fld>
            <a:endParaRPr lang="en-GB" altLang="en-US"/>
          </a:p>
        </p:txBody>
      </p:sp>
    </p:spTree>
    <p:extLst>
      <p:ext uri="{BB962C8B-B14F-4D97-AF65-F5344CB8AC3E}">
        <p14:creationId xmlns:p14="http://schemas.microsoft.com/office/powerpoint/2010/main" val="77808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05504"/>
            <a:ext cx="6705600" cy="990600"/>
          </a:xfrm>
        </p:spPr>
        <p:txBody>
          <a:bodyPr/>
          <a:lstStyle/>
          <a:p>
            <a:pPr algn="ctr"/>
            <a:r>
              <a:rPr lang="en-ZA" sz="3200" dirty="0">
                <a:solidFill>
                  <a:srgbClr val="FFFF00"/>
                </a:solidFill>
                <a:latin typeface="Rockwell" pitchFamily="18" charset="0"/>
              </a:rPr>
              <a:t>Research Methodology</a:t>
            </a:r>
          </a:p>
        </p:txBody>
      </p:sp>
      <p:sp>
        <p:nvSpPr>
          <p:cNvPr id="6" name="Content Placeholder 5"/>
          <p:cNvSpPr>
            <a:spLocks noGrp="1"/>
          </p:cNvSpPr>
          <p:nvPr>
            <p:ph idx="1"/>
          </p:nvPr>
        </p:nvSpPr>
        <p:spPr>
          <a:xfrm>
            <a:off x="683568" y="908720"/>
            <a:ext cx="8000096" cy="4823820"/>
          </a:xfrm>
          <a:ln w="38100">
            <a:solidFill>
              <a:srgbClr val="FFFF00"/>
            </a:solidFill>
          </a:ln>
        </p:spPr>
        <p:txBody>
          <a:bodyPr/>
          <a:lstStyle/>
          <a:p>
            <a:pPr>
              <a:buFont typeface="+mj-lt"/>
              <a:buAutoNum type="arabicPeriod"/>
            </a:pPr>
            <a:endParaRPr lang="en-ZA" sz="1900" dirty="0">
              <a:latin typeface="Rockwell" panose="02060603020205020403" pitchFamily="18" charset="0"/>
            </a:endParaRPr>
          </a:p>
          <a:p>
            <a:pPr>
              <a:buFont typeface="+mj-lt"/>
              <a:buAutoNum type="arabicPeriod"/>
            </a:pPr>
            <a:r>
              <a:rPr lang="en-ZA" sz="1900" dirty="0">
                <a:latin typeface="Rockwell" panose="02060603020205020403" pitchFamily="18" charset="0"/>
              </a:rPr>
              <a:t>Literature and secondary data analysis on</a:t>
            </a:r>
          </a:p>
          <a:p>
            <a:pPr lvl="1"/>
            <a:r>
              <a:rPr lang="en-US" sz="1900" dirty="0">
                <a:latin typeface="Rockwell" panose="02060603020205020403" pitchFamily="18" charset="0"/>
              </a:rPr>
              <a:t>Overall tourism/transport interface</a:t>
            </a:r>
          </a:p>
          <a:p>
            <a:pPr lvl="1"/>
            <a:r>
              <a:rPr lang="en-US" sz="1900" dirty="0">
                <a:latin typeface="Rockwell" panose="02060603020205020403" pitchFamily="18" charset="0"/>
              </a:rPr>
              <a:t>Modes of transport, with particular reference to air and road transport. </a:t>
            </a:r>
          </a:p>
          <a:p>
            <a:pPr>
              <a:buFont typeface="+mj-lt"/>
              <a:buAutoNum type="arabicPeriod"/>
            </a:pPr>
            <a:endParaRPr lang="en-US" sz="1900" dirty="0">
              <a:latin typeface="Rockwell" panose="02060603020205020403" pitchFamily="18" charset="0"/>
            </a:endParaRPr>
          </a:p>
          <a:p>
            <a:pPr>
              <a:buFont typeface="+mj-lt"/>
              <a:buAutoNum type="arabicPeriod"/>
            </a:pPr>
            <a:r>
              <a:rPr lang="en-US" sz="1900" dirty="0">
                <a:latin typeface="Rockwell" panose="02060603020205020403" pitchFamily="18" charset="0"/>
              </a:rPr>
              <a:t>Interviews with senior stakeholders in the aviation, bus/coach and car rental industries, supplemented by available statistics, to provide insight into the impact of COVID-19 on the relevant sectors. </a:t>
            </a:r>
          </a:p>
          <a:p>
            <a:pPr>
              <a:buFont typeface="+mj-lt"/>
              <a:buAutoNum type="arabicPeriod"/>
            </a:pPr>
            <a:endParaRPr lang="en-US" sz="1900" dirty="0">
              <a:latin typeface="Rockwell" panose="02060603020205020403" pitchFamily="18" charset="0"/>
            </a:endParaRPr>
          </a:p>
          <a:p>
            <a:pPr>
              <a:buFont typeface="+mj-lt"/>
              <a:buAutoNum type="arabicPeriod"/>
            </a:pPr>
            <a:r>
              <a:rPr lang="en-US" sz="1900" dirty="0">
                <a:latin typeface="Rockwell" panose="02060603020205020403" pitchFamily="18" charset="0"/>
              </a:rPr>
              <a:t>Scenario planning workshops with leaders in the aviation (completed), car rental (completed) and coach/bus travel (pending) sectors. </a:t>
            </a:r>
          </a:p>
          <a:p>
            <a:pPr marL="0" indent="0">
              <a:buNone/>
            </a:pPr>
            <a:endParaRPr lang="en-US" sz="1900" kern="1200" dirty="0">
              <a:latin typeface="Rockwell" panose="02060603020205020403" pitchFamily="18" charset="0"/>
            </a:endParaRPr>
          </a:p>
          <a:p>
            <a:pPr marL="0" indent="0">
              <a:buNone/>
            </a:pPr>
            <a:endParaRPr lang="en-ZA" sz="1900" kern="1200" dirty="0">
              <a:latin typeface="Rockwell" panose="02060603020205020403" pitchFamily="18" charset="0"/>
            </a:endParaRPr>
          </a:p>
        </p:txBody>
      </p:sp>
      <p:sp>
        <p:nvSpPr>
          <p:cNvPr id="4" name="Slide Number Placeholder 3"/>
          <p:cNvSpPr>
            <a:spLocks noGrp="1"/>
          </p:cNvSpPr>
          <p:nvPr>
            <p:ph type="sldNum" sz="quarter" idx="10"/>
          </p:nvPr>
        </p:nvSpPr>
        <p:spPr/>
        <p:txBody>
          <a:bodyPr/>
          <a:lstStyle/>
          <a:p>
            <a:fld id="{A9A33B5C-8EEB-4DD4-A730-D118B075488E}" type="slidenum">
              <a:rPr lang="en-GB" altLang="en-US" smtClean="0"/>
              <a:pPr/>
              <a:t>4</a:t>
            </a:fld>
            <a:endParaRPr lang="en-GB" altLang="en-US"/>
          </a:p>
        </p:txBody>
      </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5CE7776E-DF39-4A4C-A13A-2C34D68ACBEA}"/>
                  </a:ext>
                </a:extLst>
              </p14:cNvPr>
              <p14:cNvContentPartPr/>
              <p14:nvPr/>
            </p14:nvContentPartPr>
            <p14:xfrm>
              <a:off x="10049504" y="2071487"/>
              <a:ext cx="360" cy="360"/>
            </p14:xfrm>
          </p:contentPart>
        </mc:Choice>
        <mc:Fallback xmlns="">
          <p:pic>
            <p:nvPicPr>
              <p:cNvPr id="17" name="Ink 16">
                <a:extLst>
                  <a:ext uri="{FF2B5EF4-FFF2-40B4-BE49-F238E27FC236}">
                    <a16:creationId xmlns:a16="http://schemas.microsoft.com/office/drawing/2014/main" id="{5CE7776E-DF39-4A4C-A13A-2C34D68ACBEA}"/>
                  </a:ext>
                </a:extLst>
              </p:cNvPr>
              <p:cNvPicPr/>
              <p:nvPr/>
            </p:nvPicPr>
            <p:blipFill>
              <a:blip r:embed="rId3"/>
              <a:stretch>
                <a:fillRect/>
              </a:stretch>
            </p:blipFill>
            <p:spPr>
              <a:xfrm>
                <a:off x="10040504" y="20624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1BF99BA9-9059-42B7-A415-F77163B0ED84}"/>
                  </a:ext>
                </a:extLst>
              </p14:cNvPr>
              <p14:cNvContentPartPr/>
              <p14:nvPr/>
            </p14:nvContentPartPr>
            <p14:xfrm>
              <a:off x="5901224" y="2450927"/>
              <a:ext cx="360" cy="360"/>
            </p14:xfrm>
          </p:contentPart>
        </mc:Choice>
        <mc:Fallback xmlns="">
          <p:pic>
            <p:nvPicPr>
              <p:cNvPr id="18" name="Ink 17">
                <a:extLst>
                  <a:ext uri="{FF2B5EF4-FFF2-40B4-BE49-F238E27FC236}">
                    <a16:creationId xmlns:a16="http://schemas.microsoft.com/office/drawing/2014/main" id="{1BF99BA9-9059-42B7-A415-F77163B0ED84}"/>
                  </a:ext>
                </a:extLst>
              </p:cNvPr>
              <p:cNvPicPr/>
              <p:nvPr/>
            </p:nvPicPr>
            <p:blipFill>
              <a:blip r:embed="rId3"/>
              <a:stretch>
                <a:fillRect/>
              </a:stretch>
            </p:blipFill>
            <p:spPr>
              <a:xfrm>
                <a:off x="5892224" y="24422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0F60C257-EB29-4E36-9FE6-CD677D5E8C48}"/>
                  </a:ext>
                </a:extLst>
              </p14:cNvPr>
              <p14:cNvContentPartPr/>
              <p14:nvPr/>
            </p14:nvContentPartPr>
            <p14:xfrm>
              <a:off x="3944264" y="1832807"/>
              <a:ext cx="360" cy="360"/>
            </p14:xfrm>
          </p:contentPart>
        </mc:Choice>
        <mc:Fallback xmlns="">
          <p:pic>
            <p:nvPicPr>
              <p:cNvPr id="19" name="Ink 18">
                <a:extLst>
                  <a:ext uri="{FF2B5EF4-FFF2-40B4-BE49-F238E27FC236}">
                    <a16:creationId xmlns:a16="http://schemas.microsoft.com/office/drawing/2014/main" id="{0F60C257-EB29-4E36-9FE6-CD677D5E8C48}"/>
                  </a:ext>
                </a:extLst>
              </p:cNvPr>
              <p:cNvPicPr/>
              <p:nvPr/>
            </p:nvPicPr>
            <p:blipFill>
              <a:blip r:embed="rId3"/>
              <a:stretch>
                <a:fillRect/>
              </a:stretch>
            </p:blipFill>
            <p:spPr>
              <a:xfrm>
                <a:off x="3935264" y="18241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9D5AC153-9A37-469A-A277-1FA79A882793}"/>
                  </a:ext>
                </a:extLst>
              </p14:cNvPr>
              <p14:cNvContentPartPr/>
              <p14:nvPr/>
            </p14:nvContentPartPr>
            <p14:xfrm>
              <a:off x="-424336" y="3723167"/>
              <a:ext cx="360" cy="360"/>
            </p14:xfrm>
          </p:contentPart>
        </mc:Choice>
        <mc:Fallback xmlns="">
          <p:pic>
            <p:nvPicPr>
              <p:cNvPr id="20" name="Ink 19">
                <a:extLst>
                  <a:ext uri="{FF2B5EF4-FFF2-40B4-BE49-F238E27FC236}">
                    <a16:creationId xmlns:a16="http://schemas.microsoft.com/office/drawing/2014/main" id="{9D5AC153-9A37-469A-A277-1FA79A882793}"/>
                  </a:ext>
                </a:extLst>
              </p:cNvPr>
              <p:cNvPicPr/>
              <p:nvPr/>
            </p:nvPicPr>
            <p:blipFill>
              <a:blip r:embed="rId3"/>
              <a:stretch>
                <a:fillRect/>
              </a:stretch>
            </p:blipFill>
            <p:spPr>
              <a:xfrm>
                <a:off x="-433336" y="37145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4B2A1038-2B2F-4ADB-AC71-1651D9876F80}"/>
                  </a:ext>
                </a:extLst>
              </p14:cNvPr>
              <p14:cNvContentPartPr/>
              <p14:nvPr/>
            </p14:nvContentPartPr>
            <p14:xfrm>
              <a:off x="-1880536" y="1588007"/>
              <a:ext cx="64800" cy="35280"/>
            </p14:xfrm>
          </p:contentPart>
        </mc:Choice>
        <mc:Fallback xmlns="">
          <p:pic>
            <p:nvPicPr>
              <p:cNvPr id="24" name="Ink 23">
                <a:extLst>
                  <a:ext uri="{FF2B5EF4-FFF2-40B4-BE49-F238E27FC236}">
                    <a16:creationId xmlns:a16="http://schemas.microsoft.com/office/drawing/2014/main" id="{4B2A1038-2B2F-4ADB-AC71-1651D9876F80}"/>
                  </a:ext>
                </a:extLst>
              </p:cNvPr>
              <p:cNvPicPr/>
              <p:nvPr/>
            </p:nvPicPr>
            <p:blipFill>
              <a:blip r:embed="rId8"/>
              <a:stretch>
                <a:fillRect/>
              </a:stretch>
            </p:blipFill>
            <p:spPr>
              <a:xfrm>
                <a:off x="-1889176" y="1579007"/>
                <a:ext cx="82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692FB599-BFA3-481A-9A53-B32F934EC337}"/>
                  </a:ext>
                </a:extLst>
              </p14:cNvPr>
              <p14:cNvContentPartPr/>
              <p14:nvPr/>
            </p14:nvContentPartPr>
            <p14:xfrm>
              <a:off x="-1859296" y="51887"/>
              <a:ext cx="11960280" cy="1470600"/>
            </p14:xfrm>
          </p:contentPart>
        </mc:Choice>
        <mc:Fallback xmlns="">
          <p:pic>
            <p:nvPicPr>
              <p:cNvPr id="26" name="Ink 25">
                <a:extLst>
                  <a:ext uri="{FF2B5EF4-FFF2-40B4-BE49-F238E27FC236}">
                    <a16:creationId xmlns:a16="http://schemas.microsoft.com/office/drawing/2014/main" id="{692FB599-BFA3-481A-9A53-B32F934EC337}"/>
                  </a:ext>
                </a:extLst>
              </p:cNvPr>
              <p:cNvPicPr/>
              <p:nvPr/>
            </p:nvPicPr>
            <p:blipFill>
              <a:blip r:embed="rId10"/>
              <a:stretch>
                <a:fillRect/>
              </a:stretch>
            </p:blipFill>
            <p:spPr>
              <a:xfrm>
                <a:off x="-1867936" y="42887"/>
                <a:ext cx="11977921" cy="1488240"/>
              </a:xfrm>
              <a:prstGeom prst="rect">
                <a:avLst/>
              </a:prstGeom>
            </p:spPr>
          </p:pic>
        </mc:Fallback>
      </mc:AlternateContent>
    </p:spTree>
    <p:extLst>
      <p:ext uri="{BB962C8B-B14F-4D97-AF65-F5344CB8AC3E}">
        <p14:creationId xmlns:p14="http://schemas.microsoft.com/office/powerpoint/2010/main" val="1080228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451AAA-0EB5-4817-AB89-F3758A6A24DF}"/>
              </a:ext>
            </a:extLst>
          </p:cNvPr>
          <p:cNvSpPr>
            <a:spLocks noGrp="1"/>
          </p:cNvSpPr>
          <p:nvPr>
            <p:ph type="sldNum" sz="quarter" idx="10"/>
          </p:nvPr>
        </p:nvSpPr>
        <p:spPr/>
        <p:txBody>
          <a:bodyPr/>
          <a:lstStyle/>
          <a:p>
            <a:fld id="{A9A33B5C-8EEB-4DD4-A730-D118B075488E}" type="slidenum">
              <a:rPr lang="en-GB" altLang="en-US" smtClean="0"/>
              <a:pPr/>
              <a:t>40</a:t>
            </a:fld>
            <a:endParaRPr lang="en-GB" altLang="en-US"/>
          </a:p>
        </p:txBody>
      </p:sp>
      <p:sp>
        <p:nvSpPr>
          <p:cNvPr id="8" name="Rectangle 7">
            <a:extLst>
              <a:ext uri="{FF2B5EF4-FFF2-40B4-BE49-F238E27FC236}">
                <a16:creationId xmlns:a16="http://schemas.microsoft.com/office/drawing/2014/main" id="{137600E0-C65C-4D1C-8812-7C776457E644}"/>
              </a:ext>
            </a:extLst>
          </p:cNvPr>
          <p:cNvSpPr/>
          <p:nvPr/>
        </p:nvSpPr>
        <p:spPr>
          <a:xfrm>
            <a:off x="89756" y="151179"/>
            <a:ext cx="8964488" cy="2739211"/>
          </a:xfrm>
          <a:prstGeom prst="rect">
            <a:avLst/>
          </a:prstGeom>
        </p:spPr>
        <p:txBody>
          <a:bodyPr wrap="square">
            <a:spAutoFit/>
          </a:bodyPr>
          <a:lstStyle/>
          <a:p>
            <a:pPr>
              <a:spcAft>
                <a:spcPts val="0"/>
              </a:spcAft>
            </a:pPr>
            <a:r>
              <a:rPr lang="en-US" sz="1800" b="1"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IMPACT OF COVID ON BUS/COACH TOURISM SECTOR </a:t>
            </a:r>
            <a:endParaRPr lang="en-ZA" sz="1800" b="1" dirty="0">
              <a:solidFill>
                <a:schemeClr val="bg1"/>
              </a:solidFill>
              <a:ea typeface="Times New Roman" panose="02020603050405020304" pitchFamily="18" charset="0"/>
            </a:endParaRPr>
          </a:p>
          <a:p>
            <a:pPr>
              <a:spcAft>
                <a:spcPts val="0"/>
              </a:spcAft>
            </a:pPr>
            <a:endParaRPr lang="en-US" sz="14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a:spcAft>
                <a:spcPts val="0"/>
              </a:spcAft>
            </a:pPr>
            <a:r>
              <a:rPr lang="en-US" sz="14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Since lockdown (SABOA, 2020):</a:t>
            </a:r>
          </a:p>
          <a:p>
            <a:pPr>
              <a:spcAft>
                <a:spcPts val="0"/>
              </a:spcAft>
            </a:pPr>
            <a:endParaRPr lang="en-US" sz="14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US" sz="14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Little to no revenue generated </a:t>
            </a:r>
          </a:p>
          <a:p>
            <a:pPr marL="285750" indent="-285750">
              <a:spcAft>
                <a:spcPts val="0"/>
              </a:spcAft>
              <a:buFont typeface="Arial" panose="020B0604020202020204" pitchFamily="34" charset="0"/>
              <a:buChar char="•"/>
            </a:pPr>
            <a:r>
              <a:rPr lang="en-US" sz="14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Stationary fleet</a:t>
            </a:r>
          </a:p>
          <a:p>
            <a:pPr marL="285750" indent="-285750">
              <a:spcAft>
                <a:spcPts val="0"/>
              </a:spcAft>
              <a:buFont typeface="Arial" panose="020B0604020202020204" pitchFamily="34" charset="0"/>
              <a:buChar char="•"/>
            </a:pPr>
            <a:r>
              <a:rPr lang="en-US" sz="14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Closures and retrenchments most in tourism part of this industry (employees range from general </a:t>
            </a:r>
            <a:r>
              <a:rPr lang="en-US" sz="1400" dirty="0" err="1">
                <a:solidFill>
                  <a:schemeClr val="bg1"/>
                </a:solidFill>
                <a:latin typeface="Rockwell" panose="02060603020205020403" pitchFamily="18" charset="0"/>
                <a:ea typeface="Times New Roman" panose="02020603050405020304" pitchFamily="18" charset="0"/>
                <a:cs typeface="Times New Roman" panose="02020603050405020304" pitchFamily="18" charset="0"/>
              </a:rPr>
              <a:t>labour</a:t>
            </a:r>
            <a:r>
              <a:rPr lang="en-US" sz="14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 to specialized tasks such as tour operators /guides/ translators / drivers)</a:t>
            </a:r>
          </a:p>
          <a:p>
            <a:pPr marL="285750" indent="-285750">
              <a:spcAft>
                <a:spcPts val="0"/>
              </a:spcAft>
              <a:buFont typeface="Arial" panose="020B0604020202020204" pitchFamily="34" charset="0"/>
              <a:buChar char="•"/>
            </a:pPr>
            <a:r>
              <a:rPr lang="en-US" sz="14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Cross-border: no tourism </a:t>
            </a:r>
            <a:r>
              <a:rPr lang="en-US" sz="1400" dirty="0" err="1">
                <a:solidFill>
                  <a:schemeClr val="bg1"/>
                </a:solidFill>
                <a:latin typeface="Rockwell" panose="02060603020205020403" pitchFamily="18" charset="0"/>
                <a:ea typeface="Times New Roman" panose="02020603050405020304" pitchFamily="18" charset="0"/>
                <a:cs typeface="Times New Roman" panose="02020603050405020304" pitchFamily="18" charset="0"/>
              </a:rPr>
              <a:t>licences</a:t>
            </a:r>
            <a:r>
              <a:rPr lang="en-US" sz="14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 issued since March 2020</a:t>
            </a:r>
          </a:p>
          <a:p>
            <a:pPr marL="285750" indent="-285750">
              <a:spcAft>
                <a:spcPts val="0"/>
              </a:spcAft>
              <a:buFont typeface="Arial" panose="020B0604020202020204" pitchFamily="34" charset="0"/>
              <a:buChar char="•"/>
            </a:pPr>
            <a:r>
              <a:rPr lang="en-US" sz="1400"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Small tour operators reliant on international visitors hit hardest</a:t>
            </a:r>
          </a:p>
          <a:p>
            <a:pPr marL="285750" indent="-285750">
              <a:spcAft>
                <a:spcPts val="0"/>
              </a:spcAft>
              <a:buFont typeface="Arial" panose="020B0604020202020204" pitchFamily="34" charset="0"/>
              <a:buChar char="•"/>
            </a:pPr>
            <a:r>
              <a:rPr lang="en-US" sz="1400" dirty="0">
                <a:solidFill>
                  <a:schemeClr val="bg1"/>
                </a:solidFill>
                <a:latin typeface="Rockwell" panose="02060603020205020403" pitchFamily="18" charset="0"/>
                <a:cs typeface="Times New Roman" panose="02020603050405020304" pitchFamily="18" charset="0"/>
              </a:rPr>
              <a:t>Possible impact for the year to date is approximately R 4, 6 BILLION</a:t>
            </a:r>
          </a:p>
          <a:p>
            <a:pPr marL="285750" indent="-285750">
              <a:spcAft>
                <a:spcPts val="0"/>
              </a:spcAft>
              <a:buFont typeface="Arial" panose="020B0604020202020204" pitchFamily="34" charset="0"/>
              <a:buChar char="•"/>
            </a:pPr>
            <a:r>
              <a:rPr lang="en-US" sz="1400" dirty="0">
                <a:solidFill>
                  <a:schemeClr val="bg1"/>
                </a:solidFill>
                <a:latin typeface="Rockwell" panose="02060603020205020403" pitchFamily="18" charset="0"/>
                <a:cs typeface="Times New Roman" panose="02020603050405020304" pitchFamily="18" charset="0"/>
              </a:rPr>
              <a:t>Limited government assistance</a:t>
            </a:r>
          </a:p>
        </p:txBody>
      </p:sp>
      <p:pic>
        <p:nvPicPr>
          <p:cNvPr id="5" name="Picture 4">
            <a:extLst>
              <a:ext uri="{FF2B5EF4-FFF2-40B4-BE49-F238E27FC236}">
                <a16:creationId xmlns:a16="http://schemas.microsoft.com/office/drawing/2014/main" id="{A9BA7E57-CD69-40DB-846C-6B4B07529D0C}"/>
              </a:ext>
            </a:extLst>
          </p:cNvPr>
          <p:cNvPicPr>
            <a:picLocks noChangeAspect="1"/>
          </p:cNvPicPr>
          <p:nvPr/>
        </p:nvPicPr>
        <p:blipFill>
          <a:blip r:embed="rId2"/>
          <a:stretch>
            <a:fillRect/>
          </a:stretch>
        </p:blipFill>
        <p:spPr>
          <a:xfrm>
            <a:off x="4195639" y="3645024"/>
            <a:ext cx="4922932" cy="2445671"/>
          </a:xfrm>
          <a:prstGeom prst="rect">
            <a:avLst/>
          </a:prstGeom>
        </p:spPr>
      </p:pic>
      <p:pic>
        <p:nvPicPr>
          <p:cNvPr id="6" name="Content Placeholder 4">
            <a:extLst>
              <a:ext uri="{FF2B5EF4-FFF2-40B4-BE49-F238E27FC236}">
                <a16:creationId xmlns:a16="http://schemas.microsoft.com/office/drawing/2014/main" id="{338AA968-4E45-4B05-AE09-49633D147890}"/>
              </a:ext>
            </a:extLst>
          </p:cNvPr>
          <p:cNvPicPr>
            <a:picLocks noGrp="1" noChangeAspect="1"/>
          </p:cNvPicPr>
          <p:nvPr>
            <p:ph idx="1"/>
          </p:nvPr>
        </p:nvPicPr>
        <p:blipFill>
          <a:blip r:embed="rId3"/>
          <a:stretch>
            <a:fillRect/>
          </a:stretch>
        </p:blipFill>
        <p:spPr>
          <a:xfrm>
            <a:off x="-36512" y="4711940"/>
            <a:ext cx="4682188" cy="1917460"/>
          </a:xfrm>
          <a:prstGeom prst="rect">
            <a:avLst/>
          </a:prstGeom>
        </p:spPr>
      </p:pic>
      <p:sp>
        <p:nvSpPr>
          <p:cNvPr id="2" name="Rectangle 1">
            <a:extLst>
              <a:ext uri="{FF2B5EF4-FFF2-40B4-BE49-F238E27FC236}">
                <a16:creationId xmlns:a16="http://schemas.microsoft.com/office/drawing/2014/main" id="{8EC91568-1DBF-409B-8B00-EE44AB712848}"/>
              </a:ext>
            </a:extLst>
          </p:cNvPr>
          <p:cNvSpPr/>
          <p:nvPr/>
        </p:nvSpPr>
        <p:spPr>
          <a:xfrm>
            <a:off x="89756" y="3106319"/>
            <a:ext cx="7938628" cy="369332"/>
          </a:xfrm>
          <a:prstGeom prst="rect">
            <a:avLst/>
          </a:prstGeom>
        </p:spPr>
        <p:txBody>
          <a:bodyPr wrap="square">
            <a:spAutoFit/>
          </a:bodyPr>
          <a:lstStyle/>
          <a:p>
            <a:r>
              <a:rPr lang="en-US" sz="1800" b="1" dirty="0">
                <a:solidFill>
                  <a:schemeClr val="bg1"/>
                </a:solidFill>
                <a:latin typeface="Rockwell" panose="02060603020205020403" pitchFamily="18" charset="0"/>
              </a:rPr>
              <a:t>The impact of the coronavirus pandemic on Africa’s safari industry</a:t>
            </a:r>
            <a:endParaRPr lang="en-ZA" sz="1800" b="1" dirty="0">
              <a:solidFill>
                <a:schemeClr val="bg1"/>
              </a:solidFill>
            </a:endParaRPr>
          </a:p>
        </p:txBody>
      </p:sp>
      <p:sp>
        <p:nvSpPr>
          <p:cNvPr id="7" name="Rectangle 6">
            <a:extLst>
              <a:ext uri="{FF2B5EF4-FFF2-40B4-BE49-F238E27FC236}">
                <a16:creationId xmlns:a16="http://schemas.microsoft.com/office/drawing/2014/main" id="{B9A3664C-7875-4F1E-A95F-66205F49E10B}"/>
              </a:ext>
            </a:extLst>
          </p:cNvPr>
          <p:cNvSpPr/>
          <p:nvPr/>
        </p:nvSpPr>
        <p:spPr>
          <a:xfrm>
            <a:off x="467544" y="3875299"/>
            <a:ext cx="3456384" cy="584775"/>
          </a:xfrm>
          <a:prstGeom prst="rect">
            <a:avLst/>
          </a:prstGeom>
        </p:spPr>
        <p:txBody>
          <a:bodyPr wrap="square">
            <a:spAutoFit/>
          </a:bodyPr>
          <a:lstStyle/>
          <a:p>
            <a:r>
              <a:rPr lang="en-US" sz="1600" b="1" dirty="0">
                <a:solidFill>
                  <a:schemeClr val="bg1"/>
                </a:solidFill>
                <a:latin typeface="Rockwell" panose="02060603020205020403" pitchFamily="18" charset="0"/>
              </a:rPr>
              <a:t>Decrease in actual bookings due to the coronavirus outbreak</a:t>
            </a:r>
            <a:endParaRPr lang="en-ZA" sz="1600" dirty="0">
              <a:solidFill>
                <a:schemeClr val="bg1"/>
              </a:solidFill>
              <a:latin typeface="Rockwell" panose="02060603020205020403" pitchFamily="18" charset="0"/>
            </a:endParaRPr>
          </a:p>
        </p:txBody>
      </p:sp>
      <p:sp>
        <p:nvSpPr>
          <p:cNvPr id="9" name="Rectangle 8">
            <a:extLst>
              <a:ext uri="{FF2B5EF4-FFF2-40B4-BE49-F238E27FC236}">
                <a16:creationId xmlns:a16="http://schemas.microsoft.com/office/drawing/2014/main" id="{C6DB66F7-C1BD-4827-983D-64C36202BDE4}"/>
              </a:ext>
            </a:extLst>
          </p:cNvPr>
          <p:cNvSpPr/>
          <p:nvPr/>
        </p:nvSpPr>
        <p:spPr>
          <a:xfrm>
            <a:off x="4067944" y="6629400"/>
            <a:ext cx="5228456" cy="276999"/>
          </a:xfrm>
          <a:prstGeom prst="rect">
            <a:avLst/>
          </a:prstGeom>
        </p:spPr>
        <p:txBody>
          <a:bodyPr wrap="square">
            <a:spAutoFit/>
          </a:bodyPr>
          <a:lstStyle/>
          <a:p>
            <a:r>
              <a:rPr lang="en-US" sz="1200" b="1" dirty="0">
                <a:solidFill>
                  <a:schemeClr val="bg1"/>
                </a:solidFill>
                <a:latin typeface="Rockwell" panose="02060603020205020403" pitchFamily="18" charset="0"/>
              </a:rPr>
              <a:t>https://www.safaribookings.com/blog/coronavirus-outbreak</a:t>
            </a:r>
            <a:endParaRPr lang="en-ZA" sz="1200" b="1" dirty="0">
              <a:solidFill>
                <a:schemeClr val="bg1"/>
              </a:solidFill>
            </a:endParaRPr>
          </a:p>
        </p:txBody>
      </p:sp>
    </p:spTree>
    <p:extLst>
      <p:ext uri="{BB962C8B-B14F-4D97-AF65-F5344CB8AC3E}">
        <p14:creationId xmlns:p14="http://schemas.microsoft.com/office/powerpoint/2010/main" val="2578530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451AAA-0EB5-4817-AB89-F3758A6A24DF}"/>
              </a:ext>
            </a:extLst>
          </p:cNvPr>
          <p:cNvSpPr>
            <a:spLocks noGrp="1"/>
          </p:cNvSpPr>
          <p:nvPr>
            <p:ph type="sldNum" sz="quarter" idx="10"/>
          </p:nvPr>
        </p:nvSpPr>
        <p:spPr/>
        <p:txBody>
          <a:bodyPr/>
          <a:lstStyle/>
          <a:p>
            <a:fld id="{A9A33B5C-8EEB-4DD4-A730-D118B075488E}" type="slidenum">
              <a:rPr lang="en-GB" altLang="en-US" smtClean="0"/>
              <a:pPr/>
              <a:t>41</a:t>
            </a:fld>
            <a:endParaRPr lang="en-GB" altLang="en-US"/>
          </a:p>
        </p:txBody>
      </p:sp>
      <p:sp>
        <p:nvSpPr>
          <p:cNvPr id="8" name="Rectangle 7">
            <a:extLst>
              <a:ext uri="{FF2B5EF4-FFF2-40B4-BE49-F238E27FC236}">
                <a16:creationId xmlns:a16="http://schemas.microsoft.com/office/drawing/2014/main" id="{137600E0-C65C-4D1C-8812-7C776457E644}"/>
              </a:ext>
            </a:extLst>
          </p:cNvPr>
          <p:cNvSpPr/>
          <p:nvPr/>
        </p:nvSpPr>
        <p:spPr>
          <a:xfrm>
            <a:off x="539552" y="548680"/>
            <a:ext cx="8299648" cy="4154984"/>
          </a:xfrm>
          <a:prstGeom prst="rect">
            <a:avLst/>
          </a:prstGeom>
        </p:spPr>
        <p:txBody>
          <a:bodyPr wrap="square">
            <a:spAutoFit/>
          </a:bodyPr>
          <a:lstStyle/>
          <a:p>
            <a:pPr>
              <a:spcAft>
                <a:spcPts val="0"/>
              </a:spcAft>
            </a:pPr>
            <a:r>
              <a:rPr lang="en-US" b="1" dirty="0">
                <a:solidFill>
                  <a:schemeClr val="bg1"/>
                </a:solidFill>
                <a:latin typeface="Rockwell" panose="02060603020205020403" pitchFamily="18" charset="0"/>
                <a:cs typeface="Times New Roman" panose="02020603050405020304" pitchFamily="18" charset="0"/>
              </a:rPr>
              <a:t>Post-COVID</a:t>
            </a:r>
          </a:p>
          <a:p>
            <a:pPr>
              <a:spcAft>
                <a:spcPts val="0"/>
              </a:spcAft>
            </a:pPr>
            <a:endPar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Slow recovery only expected from when international travel resumes with a very low initial uptake </a:t>
            </a:r>
          </a:p>
          <a:p>
            <a:pPr marL="285750" indent="-285750">
              <a:spcAft>
                <a:spcPts val="0"/>
              </a:spcAft>
              <a:buFont typeface="Arial" panose="020B0604020202020204" pitchFamily="34" charset="0"/>
              <a:buChar char="•"/>
            </a:pPr>
            <a:r>
              <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Operators are envisaged to be without  income for a further period of time</a:t>
            </a:r>
          </a:p>
          <a:p>
            <a:pPr marL="285750" indent="-285750">
              <a:spcAft>
                <a:spcPts val="0"/>
              </a:spcAft>
              <a:buFont typeface="Arial" panose="020B0604020202020204" pitchFamily="34" charset="0"/>
              <a:buChar char="•"/>
            </a:pPr>
            <a:r>
              <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The resultant impact will seriously affect SA’s ability to respond to national and international tourism needs in future</a:t>
            </a:r>
          </a:p>
          <a:p>
            <a:pPr marL="285750" indent="-285750">
              <a:spcAft>
                <a:spcPts val="0"/>
              </a:spcAft>
              <a:buFont typeface="Arial" panose="020B0604020202020204" pitchFamily="34" charset="0"/>
              <a:buChar char="•"/>
            </a:pPr>
            <a:r>
              <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Government regulations must be more agile e.g. </a:t>
            </a:r>
            <a:r>
              <a:rPr lang="en-US" dirty="0" err="1">
                <a:solidFill>
                  <a:schemeClr val="bg1"/>
                </a:solidFill>
                <a:latin typeface="Rockwell" panose="02060603020205020403" pitchFamily="18" charset="0"/>
                <a:ea typeface="Times New Roman" panose="02020603050405020304" pitchFamily="18" charset="0"/>
                <a:cs typeface="Times New Roman" panose="02020603050405020304" pitchFamily="18" charset="0"/>
              </a:rPr>
              <a:t>licencing</a:t>
            </a:r>
            <a:r>
              <a:rPr lang="en-US" dirty="0">
                <a:solidFill>
                  <a:schemeClr val="bg1"/>
                </a:solidFill>
                <a:latin typeface="Rockwell" panose="02060603020205020403" pitchFamily="18" charset="0"/>
                <a:ea typeface="Times New Roman" panose="02020603050405020304" pitchFamily="18" charset="0"/>
                <a:cs typeface="Times New Roman" panose="02020603050405020304" pitchFamily="18" charset="0"/>
              </a:rPr>
              <a:t> </a:t>
            </a:r>
            <a:endParaRPr lang="en-ZA"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3664856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A167-F73D-4BA8-AA99-B59FA95AEDF1}"/>
              </a:ext>
            </a:extLst>
          </p:cNvPr>
          <p:cNvSpPr>
            <a:spLocks noGrp="1"/>
          </p:cNvSpPr>
          <p:nvPr>
            <p:ph type="title"/>
          </p:nvPr>
        </p:nvSpPr>
        <p:spPr>
          <a:xfrm>
            <a:off x="1043608" y="-171400"/>
            <a:ext cx="6705600" cy="990600"/>
          </a:xfrm>
        </p:spPr>
        <p:txBody>
          <a:bodyPr/>
          <a:lstStyle/>
          <a:p>
            <a:pPr algn="ctr"/>
            <a:r>
              <a:rPr lang="en-US" sz="3200" dirty="0">
                <a:solidFill>
                  <a:srgbClr val="FFFF00"/>
                </a:solidFill>
                <a:latin typeface="Rockwell" pitchFamily="18" charset="0"/>
              </a:rPr>
              <a:t>Overall conclusions</a:t>
            </a:r>
            <a:endParaRPr lang="en-ZA" sz="3200" dirty="0">
              <a:solidFill>
                <a:srgbClr val="FFFF00"/>
              </a:solidFill>
              <a:latin typeface="Rockwell" pitchFamily="18" charset="0"/>
            </a:endParaRPr>
          </a:p>
        </p:txBody>
      </p:sp>
      <p:sp>
        <p:nvSpPr>
          <p:cNvPr id="3" name="Content Placeholder 2">
            <a:extLst>
              <a:ext uri="{FF2B5EF4-FFF2-40B4-BE49-F238E27FC236}">
                <a16:creationId xmlns:a16="http://schemas.microsoft.com/office/drawing/2014/main" id="{1386211C-936D-4864-AE1F-583BE5DCFD97}"/>
              </a:ext>
            </a:extLst>
          </p:cNvPr>
          <p:cNvSpPr>
            <a:spLocks noGrp="1"/>
          </p:cNvSpPr>
          <p:nvPr>
            <p:ph idx="1"/>
          </p:nvPr>
        </p:nvSpPr>
        <p:spPr>
          <a:xfrm>
            <a:off x="683568" y="642201"/>
            <a:ext cx="7776864" cy="4824536"/>
          </a:xfrm>
        </p:spPr>
        <p:txBody>
          <a:bodyPr/>
          <a:lstStyle/>
          <a:p>
            <a:r>
              <a:rPr lang="en-US" dirty="0">
                <a:latin typeface="Rockwell" panose="02060603020205020403" pitchFamily="18" charset="0"/>
              </a:rPr>
              <a:t>Transport modes generally experienced low to declining growth prior to COVID </a:t>
            </a:r>
          </a:p>
          <a:p>
            <a:endParaRPr lang="en-US" dirty="0">
              <a:latin typeface="Rockwell" panose="02060603020205020403" pitchFamily="18" charset="0"/>
            </a:endParaRPr>
          </a:p>
          <a:p>
            <a:r>
              <a:rPr lang="en-US" dirty="0">
                <a:latin typeface="Rockwell" panose="02060603020205020403" pitchFamily="18" charset="0"/>
              </a:rPr>
              <a:t>COVID lockdown measures have been devastating to the tourism transport sectors, across all modes, both domestic and international.</a:t>
            </a:r>
          </a:p>
          <a:p>
            <a:endParaRPr lang="en-US" dirty="0">
              <a:latin typeface="Rockwell" panose="02060603020205020403" pitchFamily="18" charset="0"/>
            </a:endParaRPr>
          </a:p>
          <a:p>
            <a:r>
              <a:rPr lang="en-US" dirty="0">
                <a:latin typeface="Rockwell" panose="02060603020205020403" pitchFamily="18" charset="0"/>
              </a:rPr>
              <a:t>Sectors continue to experience a “worst case scenario”</a:t>
            </a:r>
          </a:p>
          <a:p>
            <a:endParaRPr lang="en-US" dirty="0">
              <a:latin typeface="Rockwell" panose="02060603020205020403" pitchFamily="18" charset="0"/>
            </a:endParaRPr>
          </a:p>
          <a:p>
            <a:r>
              <a:rPr lang="en-US" dirty="0">
                <a:latin typeface="Rockwell" panose="02060603020205020403" pitchFamily="18" charset="0"/>
              </a:rPr>
              <a:t>Recovery scenarios require:</a:t>
            </a:r>
          </a:p>
          <a:p>
            <a:endParaRPr lang="en-US" dirty="0">
              <a:latin typeface="Rockwell" panose="02060603020205020403" pitchFamily="18" charset="0"/>
            </a:endParaRPr>
          </a:p>
          <a:p>
            <a:pPr lvl="1"/>
            <a:r>
              <a:rPr lang="en-US" dirty="0">
                <a:latin typeface="Rockwell" panose="02060603020205020403" pitchFamily="18" charset="0"/>
              </a:rPr>
              <a:t>Economic growth</a:t>
            </a:r>
          </a:p>
          <a:p>
            <a:pPr lvl="1"/>
            <a:r>
              <a:rPr lang="en-US" dirty="0">
                <a:latin typeface="Rockwell" panose="02060603020205020403" pitchFamily="18" charset="0"/>
              </a:rPr>
              <a:t>Government agility to create an enabling environment for rapid growth</a:t>
            </a:r>
          </a:p>
          <a:p>
            <a:pPr lvl="1"/>
            <a:r>
              <a:rPr lang="en-US" dirty="0">
                <a:latin typeface="Rockwell" panose="02060603020205020403" pitchFamily="18" charset="0"/>
              </a:rPr>
              <a:t>Renewed tourist confidence amidst continued health safety uncertainty</a:t>
            </a:r>
          </a:p>
          <a:p>
            <a:pPr lvl="1"/>
            <a:r>
              <a:rPr lang="en-US" dirty="0">
                <a:latin typeface="Rockwell" panose="02060603020205020403" pitchFamily="18" charset="0"/>
              </a:rPr>
              <a:t>Sector streamlining and consolidation</a:t>
            </a:r>
          </a:p>
          <a:p>
            <a:pPr lvl="1"/>
            <a:r>
              <a:rPr lang="en-US" dirty="0">
                <a:latin typeface="Rockwell" panose="02060603020205020403" pitchFamily="18" charset="0"/>
              </a:rPr>
              <a:t>Innovative strategies for recovery and sustainability</a:t>
            </a:r>
          </a:p>
          <a:p>
            <a:pPr lvl="2"/>
            <a:r>
              <a:rPr lang="en-US" dirty="0">
                <a:latin typeface="Rockwell" panose="02060603020205020403" pitchFamily="18" charset="0"/>
              </a:rPr>
              <a:t>New business models</a:t>
            </a:r>
          </a:p>
          <a:p>
            <a:pPr lvl="2"/>
            <a:r>
              <a:rPr lang="en-US" dirty="0">
                <a:latin typeface="Rockwell" panose="02060603020205020403" pitchFamily="18" charset="0"/>
              </a:rPr>
              <a:t>New technologies</a:t>
            </a:r>
          </a:p>
          <a:p>
            <a:pPr lvl="1"/>
            <a:endParaRPr lang="en-US" dirty="0">
              <a:latin typeface="Rockwell" panose="02060603020205020403" pitchFamily="18" charset="0"/>
            </a:endParaRPr>
          </a:p>
          <a:p>
            <a:endParaRPr lang="en-US" dirty="0">
              <a:latin typeface="Rockwell" panose="02060603020205020403" pitchFamily="18" charset="0"/>
            </a:endParaRPr>
          </a:p>
          <a:p>
            <a:endParaRPr lang="en-US" dirty="0"/>
          </a:p>
          <a:p>
            <a:endParaRPr lang="en-ZA" dirty="0"/>
          </a:p>
        </p:txBody>
      </p:sp>
      <p:sp>
        <p:nvSpPr>
          <p:cNvPr id="4" name="Slide Number Placeholder 3">
            <a:extLst>
              <a:ext uri="{FF2B5EF4-FFF2-40B4-BE49-F238E27FC236}">
                <a16:creationId xmlns:a16="http://schemas.microsoft.com/office/drawing/2014/main" id="{516BACAD-5440-4096-A463-9FFF8815C394}"/>
              </a:ext>
            </a:extLst>
          </p:cNvPr>
          <p:cNvSpPr>
            <a:spLocks noGrp="1"/>
          </p:cNvSpPr>
          <p:nvPr>
            <p:ph type="sldNum" sz="quarter" idx="10"/>
          </p:nvPr>
        </p:nvSpPr>
        <p:spPr/>
        <p:txBody>
          <a:bodyPr/>
          <a:lstStyle/>
          <a:p>
            <a:fld id="{A9A33B5C-8EEB-4DD4-A730-D118B075488E}" type="slidenum">
              <a:rPr lang="en-GB" altLang="en-US" smtClean="0"/>
              <a:pPr/>
              <a:t>42</a:t>
            </a:fld>
            <a:endParaRPr lang="en-GB" altLang="en-US"/>
          </a:p>
        </p:txBody>
      </p:sp>
      <p:sp>
        <p:nvSpPr>
          <p:cNvPr id="5" name="Title 1">
            <a:extLst>
              <a:ext uri="{FF2B5EF4-FFF2-40B4-BE49-F238E27FC236}">
                <a16:creationId xmlns:a16="http://schemas.microsoft.com/office/drawing/2014/main" id="{8B5573B0-EBAB-4E85-99CA-C7C4EF7606D2}"/>
              </a:ext>
            </a:extLst>
          </p:cNvPr>
          <p:cNvSpPr txBox="1">
            <a:spLocks/>
          </p:cNvSpPr>
          <p:nvPr/>
        </p:nvSpPr>
        <p:spPr bwMode="auto">
          <a:xfrm>
            <a:off x="1187624" y="5289738"/>
            <a:ext cx="670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100" b="1">
                <a:solidFill>
                  <a:schemeClr val="bg1"/>
                </a:solidFill>
                <a:latin typeface="+mj-lt"/>
                <a:ea typeface="+mj-ea"/>
                <a:cs typeface="+mj-cs"/>
              </a:defRPr>
            </a:lvl1pPr>
            <a:lvl2pPr algn="l" rtl="0" eaLnBrk="0" fontAlgn="base" hangingPunct="0">
              <a:spcBef>
                <a:spcPct val="0"/>
              </a:spcBef>
              <a:spcAft>
                <a:spcPct val="0"/>
              </a:spcAft>
              <a:defRPr sz="2100" b="1">
                <a:solidFill>
                  <a:schemeClr val="bg1"/>
                </a:solidFill>
                <a:latin typeface="Arial" charset="0"/>
              </a:defRPr>
            </a:lvl2pPr>
            <a:lvl3pPr algn="l" rtl="0" eaLnBrk="0" fontAlgn="base" hangingPunct="0">
              <a:spcBef>
                <a:spcPct val="0"/>
              </a:spcBef>
              <a:spcAft>
                <a:spcPct val="0"/>
              </a:spcAft>
              <a:defRPr sz="2100" b="1">
                <a:solidFill>
                  <a:schemeClr val="bg1"/>
                </a:solidFill>
                <a:latin typeface="Arial" charset="0"/>
              </a:defRPr>
            </a:lvl3pPr>
            <a:lvl4pPr algn="l" rtl="0" eaLnBrk="0" fontAlgn="base" hangingPunct="0">
              <a:spcBef>
                <a:spcPct val="0"/>
              </a:spcBef>
              <a:spcAft>
                <a:spcPct val="0"/>
              </a:spcAft>
              <a:defRPr sz="2100" b="1">
                <a:solidFill>
                  <a:schemeClr val="bg1"/>
                </a:solidFill>
                <a:latin typeface="Arial" charset="0"/>
              </a:defRPr>
            </a:lvl4pPr>
            <a:lvl5pPr algn="l" rtl="0" eaLnBrk="0" fontAlgn="base" hangingPunct="0">
              <a:spcBef>
                <a:spcPct val="0"/>
              </a:spcBef>
              <a:spcAft>
                <a:spcPct val="0"/>
              </a:spcAft>
              <a:defRPr sz="2100" b="1">
                <a:solidFill>
                  <a:schemeClr val="bg1"/>
                </a:solidFill>
                <a:latin typeface="Arial" charset="0"/>
              </a:defRPr>
            </a:lvl5pPr>
            <a:lvl6pPr marL="457200" algn="l" rtl="0" fontAlgn="base">
              <a:spcBef>
                <a:spcPct val="0"/>
              </a:spcBef>
              <a:spcAft>
                <a:spcPct val="0"/>
              </a:spcAft>
              <a:defRPr sz="2100" b="1">
                <a:solidFill>
                  <a:schemeClr val="bg1"/>
                </a:solidFill>
                <a:latin typeface="Arial" charset="0"/>
              </a:defRPr>
            </a:lvl6pPr>
            <a:lvl7pPr marL="914400" algn="l" rtl="0" fontAlgn="base">
              <a:spcBef>
                <a:spcPct val="0"/>
              </a:spcBef>
              <a:spcAft>
                <a:spcPct val="0"/>
              </a:spcAft>
              <a:defRPr sz="2100" b="1">
                <a:solidFill>
                  <a:schemeClr val="bg1"/>
                </a:solidFill>
                <a:latin typeface="Arial" charset="0"/>
              </a:defRPr>
            </a:lvl7pPr>
            <a:lvl8pPr marL="1371600" algn="l" rtl="0" fontAlgn="base">
              <a:spcBef>
                <a:spcPct val="0"/>
              </a:spcBef>
              <a:spcAft>
                <a:spcPct val="0"/>
              </a:spcAft>
              <a:defRPr sz="2100" b="1">
                <a:solidFill>
                  <a:schemeClr val="bg1"/>
                </a:solidFill>
                <a:latin typeface="Arial" charset="0"/>
              </a:defRPr>
            </a:lvl8pPr>
            <a:lvl9pPr marL="1828800" algn="l" rtl="0" fontAlgn="base">
              <a:spcBef>
                <a:spcPct val="0"/>
              </a:spcBef>
              <a:spcAft>
                <a:spcPct val="0"/>
              </a:spcAft>
              <a:defRPr sz="2100" b="1">
                <a:solidFill>
                  <a:schemeClr val="bg1"/>
                </a:solidFill>
                <a:latin typeface="Arial" charset="0"/>
              </a:defRPr>
            </a:lvl9pPr>
          </a:lstStyle>
          <a:p>
            <a:pPr algn="ctr"/>
            <a:r>
              <a:rPr lang="en-US" sz="3200" dirty="0">
                <a:solidFill>
                  <a:srgbClr val="FFFF00"/>
                </a:solidFill>
                <a:latin typeface="Rockwell" pitchFamily="18" charset="0"/>
              </a:rPr>
              <a:t>THANK YOU</a:t>
            </a:r>
            <a:endParaRPr lang="en-ZA" sz="3200" dirty="0">
              <a:solidFill>
                <a:srgbClr val="FFFF00"/>
              </a:solidFill>
              <a:latin typeface="Rockwell" pitchFamily="18" charset="0"/>
            </a:endParaRPr>
          </a:p>
        </p:txBody>
      </p:sp>
    </p:spTree>
    <p:extLst>
      <p:ext uri="{BB962C8B-B14F-4D97-AF65-F5344CB8AC3E}">
        <p14:creationId xmlns:p14="http://schemas.microsoft.com/office/powerpoint/2010/main" val="145305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B2DCA3-80ED-4958-B14D-6C3CF41937D2}"/>
              </a:ext>
            </a:extLst>
          </p:cNvPr>
          <p:cNvSpPr>
            <a:spLocks noGrp="1"/>
          </p:cNvSpPr>
          <p:nvPr>
            <p:ph idx="1"/>
          </p:nvPr>
        </p:nvSpPr>
        <p:spPr>
          <a:xfrm>
            <a:off x="755576" y="1604425"/>
            <a:ext cx="7986464" cy="4648200"/>
          </a:xfrm>
        </p:spPr>
        <p:txBody>
          <a:bodyPr/>
          <a:lstStyle/>
          <a:p>
            <a:pPr marL="0" indent="0">
              <a:buNone/>
            </a:pPr>
            <a:r>
              <a:rPr lang="en-US" sz="2400" b="1" dirty="0">
                <a:solidFill>
                  <a:srgbClr val="92D050"/>
                </a:solidFill>
                <a:latin typeface="Rockwell" panose="02060603020205020403" pitchFamily="18" charset="0"/>
              </a:rPr>
              <a:t>Transport supports tourism growth</a:t>
            </a:r>
          </a:p>
          <a:p>
            <a:pPr marL="0" indent="0">
              <a:buNone/>
            </a:pPr>
            <a:endParaRPr lang="en-US" sz="2400" b="1" dirty="0">
              <a:latin typeface="Rockwell" panose="02060603020205020403" pitchFamily="18" charset="0"/>
            </a:endParaRPr>
          </a:p>
          <a:p>
            <a:r>
              <a:rPr lang="en-US" sz="2400" dirty="0">
                <a:latin typeface="Rockwell" panose="02060603020205020403" pitchFamily="18" charset="0"/>
              </a:rPr>
              <a:t>Between 2014 and 2018</a:t>
            </a:r>
          </a:p>
          <a:p>
            <a:pPr lvl="1"/>
            <a:r>
              <a:rPr lang="en-US" sz="2400" dirty="0">
                <a:latin typeface="Rockwell" panose="02060603020205020403" pitchFamily="18" charset="0"/>
              </a:rPr>
              <a:t>Domestic tourists spent approximately 47% on transport</a:t>
            </a:r>
          </a:p>
          <a:p>
            <a:pPr lvl="1"/>
            <a:r>
              <a:rPr lang="en-US" sz="2400" dirty="0">
                <a:latin typeface="Rockwell" panose="02060603020205020403" pitchFamily="18" charset="0"/>
              </a:rPr>
              <a:t>Inbound tourists spent approximately 27% on transport</a:t>
            </a:r>
          </a:p>
          <a:p>
            <a:endParaRPr lang="en-US" sz="2400" dirty="0">
              <a:latin typeface="Rockwell" panose="02060603020205020403" pitchFamily="18" charset="0"/>
            </a:endParaRPr>
          </a:p>
          <a:p>
            <a:r>
              <a:rPr lang="en-US" sz="2400" dirty="0">
                <a:latin typeface="Rockwell" panose="02060603020205020403" pitchFamily="18" charset="0"/>
              </a:rPr>
              <a:t>Two-thirds of new jobs created by tourism in 2017 were in the transport sector</a:t>
            </a:r>
          </a:p>
          <a:p>
            <a:endParaRPr lang="en-US" sz="2000" b="1" dirty="0"/>
          </a:p>
          <a:p>
            <a:pPr lvl="1"/>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ZA" dirty="0"/>
          </a:p>
        </p:txBody>
      </p:sp>
      <p:sp>
        <p:nvSpPr>
          <p:cNvPr id="4" name="Slide Number Placeholder 3">
            <a:extLst>
              <a:ext uri="{FF2B5EF4-FFF2-40B4-BE49-F238E27FC236}">
                <a16:creationId xmlns:a16="http://schemas.microsoft.com/office/drawing/2014/main" id="{DB034269-3C3B-4249-ACFF-76636C0C2ABA}"/>
              </a:ext>
            </a:extLst>
          </p:cNvPr>
          <p:cNvSpPr>
            <a:spLocks noGrp="1"/>
          </p:cNvSpPr>
          <p:nvPr>
            <p:ph type="sldNum" sz="quarter" idx="10"/>
          </p:nvPr>
        </p:nvSpPr>
        <p:spPr/>
        <p:txBody>
          <a:bodyPr/>
          <a:lstStyle/>
          <a:p>
            <a:fld id="{A9A33B5C-8EEB-4DD4-A730-D118B075488E}" type="slidenum">
              <a:rPr lang="en-GB" altLang="en-US" smtClean="0"/>
              <a:pPr/>
              <a:t>5</a:t>
            </a:fld>
            <a:endParaRPr lang="en-GB" altLang="en-US"/>
          </a:p>
        </p:txBody>
      </p:sp>
      <p:sp>
        <p:nvSpPr>
          <p:cNvPr id="5" name="Title 4">
            <a:extLst>
              <a:ext uri="{FF2B5EF4-FFF2-40B4-BE49-F238E27FC236}">
                <a16:creationId xmlns:a16="http://schemas.microsoft.com/office/drawing/2014/main" id="{1E35C74B-7B6E-4742-BA1B-4DB736B6E73A}"/>
              </a:ext>
            </a:extLst>
          </p:cNvPr>
          <p:cNvSpPr>
            <a:spLocks noGrp="1"/>
          </p:cNvSpPr>
          <p:nvPr>
            <p:ph type="title"/>
          </p:nvPr>
        </p:nvSpPr>
        <p:spPr>
          <a:xfrm>
            <a:off x="971600" y="239641"/>
            <a:ext cx="7314137" cy="990600"/>
          </a:xfrm>
        </p:spPr>
        <p:txBody>
          <a:bodyPr/>
          <a:lstStyle/>
          <a:p>
            <a:pPr algn="ctr"/>
            <a:r>
              <a:rPr lang="en-US" sz="3200" dirty="0">
                <a:solidFill>
                  <a:srgbClr val="FFFF00"/>
                </a:solidFill>
                <a:latin typeface="Rockwell" pitchFamily="18" charset="0"/>
              </a:rPr>
              <a:t>The symbiotic relationship between transport and tourism</a:t>
            </a:r>
            <a:endParaRPr lang="en-ZA" sz="3200" dirty="0">
              <a:solidFill>
                <a:srgbClr val="FFFF00"/>
              </a:solidFill>
              <a:latin typeface="Rockwell" pitchFamily="18" charset="0"/>
            </a:endParaRPr>
          </a:p>
        </p:txBody>
      </p:sp>
    </p:spTree>
    <p:extLst>
      <p:ext uri="{BB962C8B-B14F-4D97-AF65-F5344CB8AC3E}">
        <p14:creationId xmlns:p14="http://schemas.microsoft.com/office/powerpoint/2010/main" val="109971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B2DCA3-80ED-4958-B14D-6C3CF41937D2}"/>
              </a:ext>
            </a:extLst>
          </p:cNvPr>
          <p:cNvSpPr>
            <a:spLocks noGrp="1"/>
          </p:cNvSpPr>
          <p:nvPr>
            <p:ph idx="1"/>
          </p:nvPr>
        </p:nvSpPr>
        <p:spPr>
          <a:xfrm>
            <a:off x="755576" y="404664"/>
            <a:ext cx="7986464" cy="4648200"/>
          </a:xfrm>
        </p:spPr>
        <p:txBody>
          <a:bodyPr/>
          <a:lstStyle/>
          <a:p>
            <a:pPr marL="0" indent="0">
              <a:buNone/>
            </a:pPr>
            <a:r>
              <a:rPr lang="en-US" sz="2400" b="1" dirty="0">
                <a:solidFill>
                  <a:srgbClr val="92D050"/>
                </a:solidFill>
                <a:latin typeface="Rockwell" panose="02060603020205020403" pitchFamily="18" charset="0"/>
              </a:rPr>
              <a:t>Tourism demand contributes substantially to the transport industry (2015)</a:t>
            </a:r>
          </a:p>
          <a:p>
            <a:pPr lvl="1"/>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ZA" dirty="0"/>
          </a:p>
        </p:txBody>
      </p:sp>
      <p:sp>
        <p:nvSpPr>
          <p:cNvPr id="4" name="Slide Number Placeholder 3">
            <a:extLst>
              <a:ext uri="{FF2B5EF4-FFF2-40B4-BE49-F238E27FC236}">
                <a16:creationId xmlns:a16="http://schemas.microsoft.com/office/drawing/2014/main" id="{DB034269-3C3B-4249-ACFF-76636C0C2ABA}"/>
              </a:ext>
            </a:extLst>
          </p:cNvPr>
          <p:cNvSpPr>
            <a:spLocks noGrp="1"/>
          </p:cNvSpPr>
          <p:nvPr>
            <p:ph type="sldNum" sz="quarter" idx="10"/>
          </p:nvPr>
        </p:nvSpPr>
        <p:spPr/>
        <p:txBody>
          <a:bodyPr/>
          <a:lstStyle/>
          <a:p>
            <a:fld id="{A9A33B5C-8EEB-4DD4-A730-D118B075488E}" type="slidenum">
              <a:rPr lang="en-GB" altLang="en-US" smtClean="0"/>
              <a:pPr/>
              <a:t>6</a:t>
            </a:fld>
            <a:endParaRPr lang="en-GB" altLang="en-US"/>
          </a:p>
        </p:txBody>
      </p:sp>
      <p:pic>
        <p:nvPicPr>
          <p:cNvPr id="6" name="Content Placeholder 4">
            <a:extLst>
              <a:ext uri="{FF2B5EF4-FFF2-40B4-BE49-F238E27FC236}">
                <a16:creationId xmlns:a16="http://schemas.microsoft.com/office/drawing/2014/main" id="{AA022FCC-6027-49C5-9CC3-13FC789B6B2B}"/>
              </a:ext>
            </a:extLst>
          </p:cNvPr>
          <p:cNvPicPr>
            <a:picLocks/>
          </p:cNvPicPr>
          <p:nvPr/>
        </p:nvPicPr>
        <p:blipFill>
          <a:blip r:embed="rId3"/>
          <a:stretch>
            <a:fillRect/>
          </a:stretch>
        </p:blipFill>
        <p:spPr bwMode="auto">
          <a:xfrm>
            <a:off x="1043608" y="1700808"/>
            <a:ext cx="7174193" cy="38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88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62BB-A622-4C8B-A44D-D9A2149C4670}"/>
              </a:ext>
            </a:extLst>
          </p:cNvPr>
          <p:cNvSpPr>
            <a:spLocks noGrp="1"/>
          </p:cNvSpPr>
          <p:nvPr>
            <p:ph type="title"/>
          </p:nvPr>
        </p:nvSpPr>
        <p:spPr>
          <a:xfrm>
            <a:off x="754196" y="-53576"/>
            <a:ext cx="8496944" cy="990600"/>
          </a:xfrm>
        </p:spPr>
        <p:txBody>
          <a:bodyPr/>
          <a:lstStyle/>
          <a:p>
            <a:r>
              <a:rPr lang="en-US" sz="2400" dirty="0">
                <a:solidFill>
                  <a:srgbClr val="92D050"/>
                </a:solidFill>
                <a:latin typeface="Rockwell" panose="02060603020205020403" pitchFamily="18" charset="0"/>
                <a:ea typeface="+mn-ea"/>
                <a:cs typeface="+mn-cs"/>
              </a:rPr>
              <a:t>Transport is a determinant of tourist destination competitiveness</a:t>
            </a:r>
            <a:endParaRPr lang="en-ZA" sz="2400" dirty="0">
              <a:solidFill>
                <a:srgbClr val="92D050"/>
              </a:solidFill>
              <a:latin typeface="Rockwell" panose="02060603020205020403" pitchFamily="18" charset="0"/>
              <a:ea typeface="+mn-ea"/>
              <a:cs typeface="+mn-cs"/>
            </a:endParaRPr>
          </a:p>
        </p:txBody>
      </p:sp>
      <p:pic>
        <p:nvPicPr>
          <p:cNvPr id="5" name="Content Placeholder 4">
            <a:extLst>
              <a:ext uri="{FF2B5EF4-FFF2-40B4-BE49-F238E27FC236}">
                <a16:creationId xmlns:a16="http://schemas.microsoft.com/office/drawing/2014/main" id="{6396EA0A-DB8E-48E9-8C3A-104C2A4836DE}"/>
              </a:ext>
            </a:extLst>
          </p:cNvPr>
          <p:cNvPicPr>
            <a:picLocks noGrp="1" noChangeAspect="1"/>
          </p:cNvPicPr>
          <p:nvPr>
            <p:ph idx="1"/>
          </p:nvPr>
        </p:nvPicPr>
        <p:blipFill>
          <a:blip r:embed="rId3"/>
          <a:stretch>
            <a:fillRect/>
          </a:stretch>
        </p:blipFill>
        <p:spPr>
          <a:xfrm>
            <a:off x="528179" y="1196752"/>
            <a:ext cx="7500206" cy="4059132"/>
          </a:xfrm>
          <a:prstGeom prst="rect">
            <a:avLst/>
          </a:prstGeom>
        </p:spPr>
      </p:pic>
      <p:sp>
        <p:nvSpPr>
          <p:cNvPr id="4" name="Slide Number Placeholder 3">
            <a:extLst>
              <a:ext uri="{FF2B5EF4-FFF2-40B4-BE49-F238E27FC236}">
                <a16:creationId xmlns:a16="http://schemas.microsoft.com/office/drawing/2014/main" id="{62773D5A-7B7F-4EA7-8939-64228D510D5B}"/>
              </a:ext>
            </a:extLst>
          </p:cNvPr>
          <p:cNvSpPr>
            <a:spLocks noGrp="1"/>
          </p:cNvSpPr>
          <p:nvPr>
            <p:ph type="sldNum" sz="quarter" idx="10"/>
          </p:nvPr>
        </p:nvSpPr>
        <p:spPr/>
        <p:txBody>
          <a:bodyPr/>
          <a:lstStyle/>
          <a:p>
            <a:fld id="{A9A33B5C-8EEB-4DD4-A730-D118B075488E}" type="slidenum">
              <a:rPr lang="en-GB" altLang="en-US" smtClean="0"/>
              <a:pPr/>
              <a:t>7</a:t>
            </a:fld>
            <a:endParaRPr lang="en-GB" altLang="en-US"/>
          </a:p>
        </p:txBody>
      </p:sp>
      <p:sp>
        <p:nvSpPr>
          <p:cNvPr id="6" name="Rectangle 5">
            <a:extLst>
              <a:ext uri="{FF2B5EF4-FFF2-40B4-BE49-F238E27FC236}">
                <a16:creationId xmlns:a16="http://schemas.microsoft.com/office/drawing/2014/main" id="{21934F48-EA15-4476-A671-587F43F2FC6D}"/>
              </a:ext>
            </a:extLst>
          </p:cNvPr>
          <p:cNvSpPr/>
          <p:nvPr/>
        </p:nvSpPr>
        <p:spPr>
          <a:xfrm>
            <a:off x="3347864" y="6165304"/>
            <a:ext cx="5292080" cy="307777"/>
          </a:xfrm>
          <a:prstGeom prst="rect">
            <a:avLst/>
          </a:prstGeom>
        </p:spPr>
        <p:txBody>
          <a:bodyPr wrap="square">
            <a:spAutoFit/>
          </a:bodyPr>
          <a:lstStyle/>
          <a:p>
            <a:r>
              <a:rPr lang="en-US" sz="1400" b="1" dirty="0">
                <a:solidFill>
                  <a:srgbClr val="333333"/>
                </a:solidFill>
                <a:latin typeface="Helvetica" panose="020B0604020202020204" pitchFamily="34" charset="0"/>
              </a:rPr>
              <a:t>Source:</a:t>
            </a:r>
            <a:r>
              <a:rPr lang="en-US" sz="1400" dirty="0">
                <a:solidFill>
                  <a:srgbClr val="333333"/>
                </a:solidFill>
                <a:latin typeface="Helvetica" panose="020B0604020202020204" pitchFamily="34" charset="0"/>
              </a:rPr>
              <a:t> Travel &amp; Tourism Competitiveness Index 2019 edition</a:t>
            </a:r>
            <a:endParaRPr lang="en-ZA" sz="1400" dirty="0"/>
          </a:p>
        </p:txBody>
      </p:sp>
      <p:sp>
        <p:nvSpPr>
          <p:cNvPr id="3" name="Arrow: Left 2">
            <a:extLst>
              <a:ext uri="{FF2B5EF4-FFF2-40B4-BE49-F238E27FC236}">
                <a16:creationId xmlns:a16="http://schemas.microsoft.com/office/drawing/2014/main" id="{25CEA79A-50E3-4E41-AA01-9FC0C4DA24D1}"/>
              </a:ext>
            </a:extLst>
          </p:cNvPr>
          <p:cNvSpPr/>
          <p:nvPr/>
        </p:nvSpPr>
        <p:spPr>
          <a:xfrm>
            <a:off x="7958148" y="2388087"/>
            <a:ext cx="692895" cy="2274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rrow: Left 11">
            <a:extLst>
              <a:ext uri="{FF2B5EF4-FFF2-40B4-BE49-F238E27FC236}">
                <a16:creationId xmlns:a16="http://schemas.microsoft.com/office/drawing/2014/main" id="{2FF3E116-FC0C-428F-A514-15C57B94F911}"/>
              </a:ext>
            </a:extLst>
          </p:cNvPr>
          <p:cNvSpPr/>
          <p:nvPr/>
        </p:nvSpPr>
        <p:spPr>
          <a:xfrm>
            <a:off x="7975706" y="2693423"/>
            <a:ext cx="675337" cy="2274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Arrow: Left 13">
            <a:extLst>
              <a:ext uri="{FF2B5EF4-FFF2-40B4-BE49-F238E27FC236}">
                <a16:creationId xmlns:a16="http://schemas.microsoft.com/office/drawing/2014/main" id="{28CAFC10-9799-4ECC-B053-6AF8070C2ED3}"/>
              </a:ext>
            </a:extLst>
          </p:cNvPr>
          <p:cNvSpPr/>
          <p:nvPr/>
        </p:nvSpPr>
        <p:spPr>
          <a:xfrm>
            <a:off x="8002046" y="3112597"/>
            <a:ext cx="675337" cy="2274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43889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605E-43D1-4F12-A912-E9DA6B96EB7C}"/>
              </a:ext>
            </a:extLst>
          </p:cNvPr>
          <p:cNvSpPr>
            <a:spLocks noGrp="1"/>
          </p:cNvSpPr>
          <p:nvPr>
            <p:ph type="title"/>
          </p:nvPr>
        </p:nvSpPr>
        <p:spPr>
          <a:xfrm>
            <a:off x="539552" y="44624"/>
            <a:ext cx="7848872" cy="990600"/>
          </a:xfrm>
        </p:spPr>
        <p:txBody>
          <a:bodyPr/>
          <a:lstStyle/>
          <a:p>
            <a:r>
              <a:rPr lang="en-US" sz="2400" dirty="0">
                <a:solidFill>
                  <a:srgbClr val="92D050"/>
                </a:solidFill>
                <a:latin typeface="Rockwell" panose="02060603020205020403" pitchFamily="18" charset="0"/>
                <a:ea typeface="+mn-ea"/>
                <a:cs typeface="+mn-cs"/>
              </a:rPr>
              <a:t>Transport is a driver of tourism demand and supply</a:t>
            </a:r>
            <a:endParaRPr lang="en-ZA" sz="2400" dirty="0">
              <a:solidFill>
                <a:srgbClr val="92D050"/>
              </a:solidFill>
              <a:latin typeface="Rockwell" panose="02060603020205020403" pitchFamily="18" charset="0"/>
              <a:ea typeface="+mn-ea"/>
              <a:cs typeface="+mn-cs"/>
            </a:endParaRPr>
          </a:p>
        </p:txBody>
      </p:sp>
      <p:sp>
        <p:nvSpPr>
          <p:cNvPr id="3" name="Content Placeholder 2">
            <a:extLst>
              <a:ext uri="{FF2B5EF4-FFF2-40B4-BE49-F238E27FC236}">
                <a16:creationId xmlns:a16="http://schemas.microsoft.com/office/drawing/2014/main" id="{A4AB72A2-9AF5-4920-9C5C-93698F17AE19}"/>
              </a:ext>
            </a:extLst>
          </p:cNvPr>
          <p:cNvSpPr>
            <a:spLocks noGrp="1"/>
          </p:cNvSpPr>
          <p:nvPr>
            <p:ph idx="1"/>
          </p:nvPr>
        </p:nvSpPr>
        <p:spPr>
          <a:xfrm>
            <a:off x="467544" y="1196752"/>
            <a:ext cx="8208912" cy="4648200"/>
          </a:xfrm>
        </p:spPr>
        <p:txBody>
          <a:bodyPr/>
          <a:lstStyle/>
          <a:p>
            <a:pPr marL="0" indent="0">
              <a:buNone/>
            </a:pPr>
            <a:r>
              <a:rPr lang="en-ZA" dirty="0">
                <a:latin typeface="Rockwell" panose="02060603020205020403" pitchFamily="18" charset="0"/>
              </a:rPr>
              <a:t>Successful transport-tourism relationships depends on </a:t>
            </a:r>
            <a:r>
              <a:rPr lang="en-ZA" b="1" dirty="0">
                <a:latin typeface="Rockwell" panose="02060603020205020403" pitchFamily="18" charset="0"/>
              </a:rPr>
              <a:t>accessibility</a:t>
            </a:r>
            <a:r>
              <a:rPr lang="en-ZA" dirty="0">
                <a:latin typeface="Rockwell" panose="02060603020205020403" pitchFamily="18" charset="0"/>
              </a:rPr>
              <a:t> and </a:t>
            </a:r>
            <a:r>
              <a:rPr lang="en-ZA" b="1" dirty="0">
                <a:latin typeface="Rockwell" panose="02060603020205020403" pitchFamily="18" charset="0"/>
              </a:rPr>
              <a:t>connectivity</a:t>
            </a:r>
            <a:r>
              <a:rPr lang="en-ZA" dirty="0">
                <a:latin typeface="Rockwell" panose="02060603020205020403" pitchFamily="18" charset="0"/>
              </a:rPr>
              <a:t> to meet tourism demand by:</a:t>
            </a:r>
          </a:p>
          <a:p>
            <a:pPr marL="0" lvl="0" indent="0">
              <a:buNone/>
            </a:pPr>
            <a:endParaRPr lang="en-US" dirty="0">
              <a:latin typeface="Rockwell" panose="02060603020205020403" pitchFamily="18" charset="0"/>
            </a:endParaRPr>
          </a:p>
          <a:p>
            <a:r>
              <a:rPr lang="en-US" dirty="0">
                <a:latin typeface="Rockwell" panose="02060603020205020403" pitchFamily="18" charset="0"/>
              </a:rPr>
              <a:t>Linking the source markets with the host destination</a:t>
            </a:r>
            <a:endParaRPr lang="en-ZA" dirty="0">
              <a:latin typeface="Rockwell" panose="02060603020205020403" pitchFamily="18" charset="0"/>
            </a:endParaRPr>
          </a:p>
          <a:p>
            <a:r>
              <a:rPr lang="en-US" dirty="0">
                <a:latin typeface="Rockwell" panose="02060603020205020403" pitchFamily="18" charset="0"/>
              </a:rPr>
              <a:t>Providing mobility and access within a destination area</a:t>
            </a:r>
            <a:endParaRPr lang="en-ZA" dirty="0">
              <a:latin typeface="Rockwell" panose="02060603020205020403" pitchFamily="18" charset="0"/>
            </a:endParaRPr>
          </a:p>
          <a:p>
            <a:r>
              <a:rPr lang="en-US" dirty="0">
                <a:latin typeface="Rockwell" panose="02060603020205020403" pitchFamily="18" charset="0"/>
              </a:rPr>
              <a:t>Facilitating travel along a recreational route which is itself a tourism attraction</a:t>
            </a:r>
            <a:endParaRPr lang="en-ZA" dirty="0">
              <a:latin typeface="Rockwell" panose="02060603020205020403" pitchFamily="18" charset="0"/>
            </a:endParaRPr>
          </a:p>
          <a:p>
            <a:r>
              <a:rPr lang="en-US" dirty="0">
                <a:latin typeface="Rockwell" panose="02060603020205020403" pitchFamily="18" charset="0"/>
              </a:rPr>
              <a:t>Providing mobility within an actual tourism attraction</a:t>
            </a:r>
            <a:endParaRPr lang="en-ZA" dirty="0">
              <a:latin typeface="Rockwell" panose="02060603020205020403" pitchFamily="18" charset="0"/>
            </a:endParaRPr>
          </a:p>
          <a:p>
            <a:pPr marL="0" indent="0">
              <a:buNone/>
            </a:pPr>
            <a:endParaRPr lang="en-US" dirty="0">
              <a:latin typeface="Rockwell" panose="02060603020205020403" pitchFamily="18" charset="0"/>
            </a:endParaRPr>
          </a:p>
          <a:p>
            <a:pPr marL="0" indent="0">
              <a:buNone/>
            </a:pPr>
            <a:r>
              <a:rPr lang="en-US" dirty="0">
                <a:latin typeface="Rockwell" panose="02060603020205020403" pitchFamily="18" charset="0"/>
              </a:rPr>
              <a:t>Necessitates a framework which provides a means of understanding:</a:t>
            </a:r>
          </a:p>
          <a:p>
            <a:pPr marL="0" indent="0">
              <a:buNone/>
            </a:pPr>
            <a:endParaRPr lang="en-US" dirty="0">
              <a:latin typeface="Rockwell" panose="02060603020205020403" pitchFamily="18" charset="0"/>
            </a:endParaRPr>
          </a:p>
          <a:p>
            <a:r>
              <a:rPr lang="en-US" dirty="0">
                <a:latin typeface="Rockwell" panose="02060603020205020403" pitchFamily="18" charset="0"/>
              </a:rPr>
              <a:t>how tourists interact with transport, from the pre-travel booking stage through to the completion of the journey</a:t>
            </a:r>
          </a:p>
          <a:p>
            <a:r>
              <a:rPr lang="en-US" dirty="0">
                <a:latin typeface="Rockwell" panose="02060603020205020403" pitchFamily="18" charset="0"/>
              </a:rPr>
              <a:t>the different modes of transport used by tourists</a:t>
            </a:r>
          </a:p>
          <a:p>
            <a:r>
              <a:rPr lang="en-US" dirty="0">
                <a:latin typeface="Rockwell" panose="02060603020205020403" pitchFamily="18" charset="0"/>
              </a:rPr>
              <a:t>the </a:t>
            </a:r>
            <a:r>
              <a:rPr lang="en-US" dirty="0" err="1">
                <a:latin typeface="Rockwell" panose="02060603020205020403" pitchFamily="18" charset="0"/>
              </a:rPr>
              <a:t>organisations</a:t>
            </a:r>
            <a:r>
              <a:rPr lang="en-US" dirty="0">
                <a:latin typeface="Rockwell" panose="02060603020205020403" pitchFamily="18" charset="0"/>
              </a:rPr>
              <a:t>, processes and factors involved and their effect on the overall tourist experience (government and private sector).</a:t>
            </a:r>
          </a:p>
          <a:p>
            <a:r>
              <a:rPr lang="en-US" dirty="0">
                <a:latin typeface="Rockwell" panose="02060603020205020403" pitchFamily="18" charset="0"/>
              </a:rPr>
              <a:t>The </a:t>
            </a:r>
            <a:r>
              <a:rPr lang="en-US" dirty="0" err="1">
                <a:latin typeface="Rockwell" panose="02060603020205020403" pitchFamily="18" charset="0"/>
              </a:rPr>
              <a:t>organisations</a:t>
            </a:r>
            <a:r>
              <a:rPr lang="en-US" dirty="0">
                <a:latin typeface="Rockwell" panose="02060603020205020403" pitchFamily="18" charset="0"/>
              </a:rPr>
              <a:t> that influence and regulate tourism transport</a:t>
            </a:r>
          </a:p>
          <a:p>
            <a:endParaRPr lang="en-ZA" dirty="0"/>
          </a:p>
        </p:txBody>
      </p:sp>
      <p:sp>
        <p:nvSpPr>
          <p:cNvPr id="4" name="Slide Number Placeholder 3">
            <a:extLst>
              <a:ext uri="{FF2B5EF4-FFF2-40B4-BE49-F238E27FC236}">
                <a16:creationId xmlns:a16="http://schemas.microsoft.com/office/drawing/2014/main" id="{05BF250E-96E0-49F8-977B-7F97EE2C1202}"/>
              </a:ext>
            </a:extLst>
          </p:cNvPr>
          <p:cNvSpPr>
            <a:spLocks noGrp="1"/>
          </p:cNvSpPr>
          <p:nvPr>
            <p:ph type="sldNum" sz="quarter" idx="10"/>
          </p:nvPr>
        </p:nvSpPr>
        <p:spPr/>
        <p:txBody>
          <a:bodyPr/>
          <a:lstStyle/>
          <a:p>
            <a:fld id="{A9A33B5C-8EEB-4DD4-A730-D118B075488E}" type="slidenum">
              <a:rPr lang="en-GB" altLang="en-US" smtClean="0"/>
              <a:pPr/>
              <a:t>8</a:t>
            </a:fld>
            <a:endParaRPr lang="en-GB" altLang="en-US"/>
          </a:p>
        </p:txBody>
      </p:sp>
    </p:spTree>
    <p:extLst>
      <p:ext uri="{BB962C8B-B14F-4D97-AF65-F5344CB8AC3E}">
        <p14:creationId xmlns:p14="http://schemas.microsoft.com/office/powerpoint/2010/main" val="220284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8B70-C67B-446C-AB6B-980814B49AE9}"/>
              </a:ext>
            </a:extLst>
          </p:cNvPr>
          <p:cNvSpPr>
            <a:spLocks noGrp="1"/>
          </p:cNvSpPr>
          <p:nvPr>
            <p:ph type="title"/>
          </p:nvPr>
        </p:nvSpPr>
        <p:spPr>
          <a:xfrm>
            <a:off x="755576" y="-171400"/>
            <a:ext cx="6705600" cy="990600"/>
          </a:xfrm>
        </p:spPr>
        <p:txBody>
          <a:bodyPr/>
          <a:lstStyle/>
          <a:p>
            <a:pPr algn="ctr"/>
            <a:r>
              <a:rPr lang="en-US" sz="2400" dirty="0">
                <a:solidFill>
                  <a:srgbClr val="FFFF00"/>
                </a:solidFill>
                <a:latin typeface="Rockwell" pitchFamily="18" charset="0"/>
              </a:rPr>
              <a:t>Tourism/Transport Interface Model</a:t>
            </a:r>
            <a:endParaRPr lang="en-ZA" dirty="0"/>
          </a:p>
        </p:txBody>
      </p:sp>
      <p:sp>
        <p:nvSpPr>
          <p:cNvPr id="4" name="Slide Number Placeholder 3">
            <a:extLst>
              <a:ext uri="{FF2B5EF4-FFF2-40B4-BE49-F238E27FC236}">
                <a16:creationId xmlns:a16="http://schemas.microsoft.com/office/drawing/2014/main" id="{02196708-236C-4B49-BA72-641C083A351E}"/>
              </a:ext>
            </a:extLst>
          </p:cNvPr>
          <p:cNvSpPr>
            <a:spLocks noGrp="1"/>
          </p:cNvSpPr>
          <p:nvPr>
            <p:ph type="sldNum" sz="quarter" idx="10"/>
          </p:nvPr>
        </p:nvSpPr>
        <p:spPr/>
        <p:txBody>
          <a:bodyPr/>
          <a:lstStyle/>
          <a:p>
            <a:fld id="{A9A33B5C-8EEB-4DD4-A730-D118B075488E}" type="slidenum">
              <a:rPr lang="en-GB" altLang="en-US" smtClean="0"/>
              <a:pPr/>
              <a:t>9</a:t>
            </a:fld>
            <a:endParaRPr lang="en-GB" altLang="en-US"/>
          </a:p>
        </p:txBody>
      </p:sp>
      <p:pic>
        <p:nvPicPr>
          <p:cNvPr id="5" name="Content Placeholder 4">
            <a:extLst>
              <a:ext uri="{FF2B5EF4-FFF2-40B4-BE49-F238E27FC236}">
                <a16:creationId xmlns:a16="http://schemas.microsoft.com/office/drawing/2014/main" id="{D26DEC30-FE1C-4CF0-A4BE-759969683B9E}"/>
              </a:ext>
            </a:extLst>
          </p:cNvPr>
          <p:cNvPicPr>
            <a:picLocks noGrp="1"/>
          </p:cNvPicPr>
          <p:nvPr>
            <p:ph idx="1"/>
          </p:nvPr>
        </p:nvPicPr>
        <p:blipFill>
          <a:blip r:embed="rId3"/>
          <a:stretch>
            <a:fillRect/>
          </a:stretch>
        </p:blipFill>
        <p:spPr>
          <a:xfrm>
            <a:off x="35496" y="819200"/>
            <a:ext cx="9073008" cy="4986064"/>
          </a:xfrm>
          <a:prstGeom prst="rect">
            <a:avLst/>
          </a:prstGeom>
        </p:spPr>
      </p:pic>
      <p:sp>
        <p:nvSpPr>
          <p:cNvPr id="6" name="Rectangle 5">
            <a:extLst>
              <a:ext uri="{FF2B5EF4-FFF2-40B4-BE49-F238E27FC236}">
                <a16:creationId xmlns:a16="http://schemas.microsoft.com/office/drawing/2014/main" id="{85045134-EB2B-4C3A-B751-0B77D398E677}"/>
              </a:ext>
            </a:extLst>
          </p:cNvPr>
          <p:cNvSpPr/>
          <p:nvPr/>
        </p:nvSpPr>
        <p:spPr>
          <a:xfrm>
            <a:off x="3635896" y="6023219"/>
            <a:ext cx="6876256" cy="576440"/>
          </a:xfrm>
          <a:prstGeom prst="rect">
            <a:avLst/>
          </a:prstGeom>
        </p:spPr>
        <p:txBody>
          <a:bodyPr wrap="square">
            <a:spAutoFit/>
          </a:bodyPr>
          <a:lstStyle/>
          <a:p>
            <a:pPr algn="just">
              <a:lnSpc>
                <a:spcPct val="150000"/>
              </a:lnSpc>
              <a:spcAft>
                <a:spcPts val="0"/>
              </a:spcAft>
            </a:pPr>
            <a:r>
              <a:rPr lang="en-ZA" dirty="0">
                <a:latin typeface="Arial Narrow" panose="020B0606020202030204" pitchFamily="34" charset="0"/>
                <a:ea typeface="Calibri" panose="020F0502020204030204" pitchFamily="34" charset="0"/>
                <a:cs typeface="Arial" panose="020B0604020202020204" pitchFamily="34" charset="0"/>
              </a:rPr>
              <a:t> </a:t>
            </a:r>
            <a:r>
              <a:rPr lang="en-ZA" sz="1400" b="1" dirty="0">
                <a:latin typeface="Arial Narrow" panose="020B0606020202030204" pitchFamily="34" charset="0"/>
                <a:ea typeface="Calibri" panose="020F0502020204030204" pitchFamily="34" charset="0"/>
                <a:cs typeface="Arial" panose="020B0604020202020204" pitchFamily="34" charset="0"/>
              </a:rPr>
              <a:t>Source</a:t>
            </a:r>
            <a:r>
              <a:rPr lang="en-ZA" sz="1400" dirty="0">
                <a:latin typeface="Arial Narrow" panose="020B0606020202030204" pitchFamily="34" charset="0"/>
                <a:ea typeface="Calibri" panose="020F0502020204030204" pitchFamily="34" charset="0"/>
                <a:cs typeface="Arial" panose="020B0604020202020204" pitchFamily="34" charset="0"/>
              </a:rPr>
              <a:t>: Adapted from</a:t>
            </a:r>
            <a:r>
              <a:rPr lang="en-ZA" sz="1400" dirty="0">
                <a:solidFill>
                  <a:srgbClr val="000000"/>
                </a:solidFill>
                <a:latin typeface="Arial Narrow" panose="020B0606020202030204" pitchFamily="34" charset="0"/>
                <a:ea typeface="Times New Roman" panose="02020603050405020304" pitchFamily="18" charset="0"/>
              </a:rPr>
              <a:t> </a:t>
            </a:r>
            <a:r>
              <a:rPr lang="en-ZA" sz="1400" dirty="0">
                <a:latin typeface="Arial Narrow" panose="020B0606020202030204" pitchFamily="34" charset="0"/>
                <a:ea typeface="Calibri" panose="020F0502020204030204" pitchFamily="34" charset="0"/>
                <a:cs typeface="Arial" panose="020B0604020202020204" pitchFamily="34" charset="0"/>
              </a:rPr>
              <a:t>Page (2004:11) and Lamb and Davidson (1996)</a:t>
            </a:r>
            <a:endParaRPr lang="en-ZA" sz="1400" dirty="0">
              <a:ea typeface="Times New Roman" panose="02020603050405020304" pitchFamily="18" charset="0"/>
            </a:endParaRPr>
          </a:p>
        </p:txBody>
      </p:sp>
    </p:spTree>
    <p:extLst>
      <p:ext uri="{BB962C8B-B14F-4D97-AF65-F5344CB8AC3E}">
        <p14:creationId xmlns:p14="http://schemas.microsoft.com/office/powerpoint/2010/main" val="3438565076"/>
      </p:ext>
    </p:extLst>
  </p:cSld>
  <p:clrMapOvr>
    <a:masterClrMapping/>
  </p:clrMapOvr>
</p:sld>
</file>

<file path=ppt/theme/theme1.xml><?xml version="1.0" encoding="utf-8"?>
<a:theme xmlns:a="http://schemas.openxmlformats.org/drawingml/2006/main" name="Ppt0000002">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209e311-10e2-42ba-a66c-0984c872cd2d">N4FUYHAX2DSF-2092969366-16</_dlc_DocId>
    <_dlc_DocIdUrl xmlns="c209e311-10e2-42ba-a66c-0984c872cd2d">
      <Url>https://tkp.tourism.gov.za/ResearchRepo/_layouts/15/DocIdRedir.aspx?ID=N4FUYHAX2DSF-2092969366-16</Url>
      <Description>N4FUYHAX2DSF-2092969366-16</Description>
    </_dlc_DocIdUrl>
    <Authors xmlns="c209e311-10e2-42ba-a66c-0984c872cd2d">Prof  Berendien Lubbe 
Dr Joachim Vermooten
</Authors>
    <SeminarDocType xmlns="a58690a8-feff-4c4c-90ef-0207983e17a2">Seminar Presentation</SeminarDocType>
    <Year xmlns="c209e311-10e2-42ba-a66c-0984c872cd2d">2021</Year>
    <Institution xmlns="c209e311-10e2-42ba-a66c-0984c872cd2d">University of Pretoria</Institution>
    <Related_x0020_1 xmlns="a58690a8-feff-4c4c-90ef-0207983e17a2">
      <Url>https://tkp.tourism.gov.za/ResearchRepo/Shared%20Documents/Final%20Research%20Report_Tourism%20Transport%20Interface.pdf?csf=1&amp;e=XOBWpP</Url>
      <Description>https://tkp.tourism.gov.za/ResearchRepo/Shared%20Documents/Final%20Research%20Report_Tourism%20Transport%20Interface.pdf?csf=1&amp;e=XOBWpP</Description>
    </Related_x0020_1>
    <Institution2 xmlns="a58690a8-feff-4c4c-90ef-0207983e17a2" xsi:nil="true"/>
    <Related2 xmlns="a58690a8-feff-4c4c-90ef-0207983e17a2">
      <Url xsi:nil="true"/>
      <Description xsi:nil="true"/>
    </Related2>
    <RelatedType2 xmlns="ea5c4563-6859-4613-bb7d-01bad11ac3bb" xsi:nil="true"/>
    <RelatedType1 xmlns="ea5c4563-6859-4613-bb7d-01bad11ac3bb">Research Report</RelatedType1>
  </documentManagement>
</p:properties>
</file>

<file path=customXml/item2.xml><?xml version="1.0" encoding="utf-8"?>
<ct:contentTypeSchema xmlns:ct="http://schemas.microsoft.com/office/2006/metadata/contentType" xmlns:ma="http://schemas.microsoft.com/office/2006/metadata/properties/metaAttributes" ct:_="" ma:_="" ma:contentTypeName="Seminar Document" ma:contentTypeID="0x0101002FB3B7F63E47E640ADD96B9B438D7913003928CA5547492A41A587E79780AF418F" ma:contentTypeVersion="14" ma:contentTypeDescription="" ma:contentTypeScope="" ma:versionID="60d2dfcd094e1c44a75ace846861481d">
  <xsd:schema xmlns:xsd="http://www.w3.org/2001/XMLSchema" xmlns:xs="http://www.w3.org/2001/XMLSchema" xmlns:p="http://schemas.microsoft.com/office/2006/metadata/properties" xmlns:ns2="c209e311-10e2-42ba-a66c-0984c872cd2d" xmlns:ns3="a58690a8-feff-4c4c-90ef-0207983e17a2" xmlns:ns4="ea5c4563-6859-4613-bb7d-01bad11ac3bb" targetNamespace="http://schemas.microsoft.com/office/2006/metadata/properties" ma:root="true" ma:fieldsID="0c7c8f6cf16b3906eefcd9130142638b" ns2:_="" ns3:_="" ns4:_="">
    <xsd:import namespace="c209e311-10e2-42ba-a66c-0984c872cd2d"/>
    <xsd:import namespace="a58690a8-feff-4c4c-90ef-0207983e17a2"/>
    <xsd:import namespace="ea5c4563-6859-4613-bb7d-01bad11ac3bb"/>
    <xsd:element name="properties">
      <xsd:complexType>
        <xsd:sequence>
          <xsd:element name="documentManagement">
            <xsd:complexType>
              <xsd:all>
                <xsd:element ref="ns2:Authors" minOccurs="0"/>
                <xsd:element ref="ns2:Year" minOccurs="0"/>
                <xsd:element ref="ns3:SeminarDocType" minOccurs="0"/>
                <xsd:element ref="ns2:Institution" minOccurs="0"/>
                <xsd:element ref="ns3:Institution2" minOccurs="0"/>
                <xsd:element ref="ns3:Related_x0020_1" minOccurs="0"/>
                <xsd:element ref="ns4:RelatedType1" minOccurs="0"/>
                <xsd:element ref="ns3:Related2" minOccurs="0"/>
                <xsd:element ref="ns4:RelatedType2"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09e311-10e2-42ba-a66c-0984c872cd2d" elementFormDefault="qualified">
    <xsd:import namespace="http://schemas.microsoft.com/office/2006/documentManagement/types"/>
    <xsd:import namespace="http://schemas.microsoft.com/office/infopath/2007/PartnerControls"/>
    <xsd:element name="Authors" ma:index="2" nillable="true" ma:displayName="Authors" ma:description="One author per line." ma:internalName="Authors">
      <xsd:simpleType>
        <xsd:restriction base="dms:Note"/>
      </xsd:simpleType>
    </xsd:element>
    <xsd:element name="Year" ma:index="3" nillable="true" ma:displayName="Year" ma:internalName="Year">
      <xsd:simpleType>
        <xsd:restriction base="dms:Number">
          <xsd:maxInclusive value="2100"/>
          <xsd:minInclusive value="1900"/>
        </xsd:restriction>
      </xsd:simpleType>
    </xsd:element>
    <xsd:element name="Institution" ma:index="5" nillable="true" ma:displayName="Institution" ma:internalName="Institution">
      <xsd:simpleType>
        <xsd:restriction base="dms:Text">
          <xsd:maxLength value="255"/>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8690a8-feff-4c4c-90ef-0207983e17a2" elementFormDefault="qualified">
    <xsd:import namespace="http://schemas.microsoft.com/office/2006/documentManagement/types"/>
    <xsd:import namespace="http://schemas.microsoft.com/office/infopath/2007/PartnerControls"/>
    <xsd:element name="SeminarDocType" ma:index="4" nillable="true" ma:displayName="Seminar Document Type" ma:internalName="SeminarDocType">
      <xsd:simpleType>
        <xsd:restriction base="dms:Choice">
          <xsd:enumeration value="Conference / Workshop Presentation"/>
          <xsd:enumeration value="Poster Exhibition"/>
          <xsd:enumeration value="Seminar Booklet"/>
          <xsd:enumeration value="Seminar Presentation"/>
        </xsd:restriction>
      </xsd:simpleType>
    </xsd:element>
    <xsd:element name="Institution2" ma:index="6" nillable="true" ma:displayName="Institution2" ma:internalName="Institution2">
      <xsd:simpleType>
        <xsd:restriction base="dms:Text">
          <xsd:maxLength value="255"/>
        </xsd:restriction>
      </xsd:simpleType>
    </xsd:element>
    <xsd:element name="Related_x0020_1" ma:index="7" nillable="true" ma:displayName="Related 1" ma:format="Hyperlink" ma:internalName="Related_x0020_1">
      <xsd:complexType>
        <xsd:complexContent>
          <xsd:extension base="dms:URL">
            <xsd:sequence>
              <xsd:element name="Url" type="dms:ValidUrl" minOccurs="0" nillable="true"/>
              <xsd:element name="Description" type="xsd:string" nillable="true"/>
            </xsd:sequence>
          </xsd:extension>
        </xsd:complexContent>
      </xsd:complexType>
    </xsd:element>
    <xsd:element name="Related2" ma:index="9" nillable="true" ma:displayName="Related 2" ma:format="Hyperlink" ma:internalName="Related2">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5c4563-6859-4613-bb7d-01bad11ac3bb" elementFormDefault="qualified">
    <xsd:import namespace="http://schemas.microsoft.com/office/2006/documentManagement/types"/>
    <xsd:import namespace="http://schemas.microsoft.com/office/infopath/2007/PartnerControls"/>
    <xsd:element name="RelatedType1" ma:index="8" nillable="true" ma:displayName="Related Type 1" ma:format="Dropdown" ma:internalName="RelatedType1">
      <xsd:simpleType>
        <xsd:restriction base="dms:Choice">
          <xsd:enumeration value="Dissertation"/>
          <xsd:enumeration value="Journal Article"/>
          <xsd:enumeration value="Poster Exhibition"/>
          <xsd:enumeration value="Presentation"/>
          <xsd:enumeration value="Research Report"/>
          <xsd:enumeration value="Model / Framework"/>
          <xsd:enumeration value="Theses"/>
        </xsd:restriction>
      </xsd:simpleType>
    </xsd:element>
    <xsd:element name="RelatedType2" ma:index="10" nillable="true" ma:displayName="Related Type 2" ma:format="Dropdown" ma:internalName="RelatedType2">
      <xsd:simpleType>
        <xsd:restriction base="dms:Choice">
          <xsd:enumeration value="Dissertation"/>
          <xsd:enumeration value="Journal Article"/>
          <xsd:enumeration value="Poster Exhibition"/>
          <xsd:enumeration value="Presentation"/>
          <xsd:enumeration value="Research Report"/>
          <xsd:enumeration value="Model / Framework"/>
          <xsd:enumeration value="Thes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6A869ED-0EC8-4CC1-B554-41A443690A6F}"/>
</file>

<file path=customXml/itemProps2.xml><?xml version="1.0" encoding="utf-8"?>
<ds:datastoreItem xmlns:ds="http://schemas.openxmlformats.org/officeDocument/2006/customXml" ds:itemID="{949216DD-FDD5-45EA-9175-5B7E5B7017E1}"/>
</file>

<file path=customXml/itemProps3.xml><?xml version="1.0" encoding="utf-8"?>
<ds:datastoreItem xmlns:ds="http://schemas.openxmlformats.org/officeDocument/2006/customXml" ds:itemID="{665D4FF8-8195-42AF-97B3-FF6F30F2F5C7}"/>
</file>

<file path=customXml/itemProps4.xml><?xml version="1.0" encoding="utf-8"?>
<ds:datastoreItem xmlns:ds="http://schemas.openxmlformats.org/officeDocument/2006/customXml" ds:itemID="{3C06B435-95CF-40B6-8911-A7BF652BA6FB}"/>
</file>

<file path=docProps/app.xml><?xml version="1.0" encoding="utf-8"?>
<Properties xmlns="http://schemas.openxmlformats.org/officeDocument/2006/extended-properties" xmlns:vt="http://schemas.openxmlformats.org/officeDocument/2006/docPropsVTypes">
  <Template/>
  <TotalTime>21166</TotalTime>
  <Words>3101</Words>
  <Application>Microsoft Office PowerPoint</Application>
  <PresentationFormat>On-screen Show (4:3)</PresentationFormat>
  <Paragraphs>407</Paragraphs>
  <Slides>42</Slides>
  <Notes>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7" baseType="lpstr">
      <vt:lpstr>Aktiv Grotesk</vt:lpstr>
      <vt:lpstr>Arial</vt:lpstr>
      <vt:lpstr>Arial Narrow</vt:lpstr>
      <vt:lpstr>AvenirLTStd-Book</vt:lpstr>
      <vt:lpstr>AvenirLTStd-Heavy</vt:lpstr>
      <vt:lpstr>Calibri</vt:lpstr>
      <vt:lpstr>Calibri-Bold</vt:lpstr>
      <vt:lpstr>Helvetica</vt:lpstr>
      <vt:lpstr>muli</vt:lpstr>
      <vt:lpstr>Rockwell</vt:lpstr>
      <vt:lpstr>TableauLight-Regular</vt:lpstr>
      <vt:lpstr>Times New Roman</vt:lpstr>
      <vt:lpstr>Verdana</vt:lpstr>
      <vt:lpstr>Ppt0000002</vt:lpstr>
      <vt:lpstr>Image</vt:lpstr>
      <vt:lpstr>  University of Pretoria   </vt:lpstr>
      <vt:lpstr>Presentation Outline</vt:lpstr>
      <vt:lpstr>Overall aim of the study</vt:lpstr>
      <vt:lpstr>Research Methodology</vt:lpstr>
      <vt:lpstr>The symbiotic relationship between transport and tourism</vt:lpstr>
      <vt:lpstr>PowerPoint Presentation</vt:lpstr>
      <vt:lpstr>Transport is a determinant of tourist destination competitiveness</vt:lpstr>
      <vt:lpstr>Transport is a driver of tourism demand and supply</vt:lpstr>
      <vt:lpstr>Tourism/Transport Interface Model</vt:lpstr>
      <vt:lpstr>Brief overview of domestic and inbound transport trends </vt:lpstr>
      <vt:lpstr>PowerPoint Presentation</vt:lpstr>
      <vt:lpstr>Road and Air: Annual Inbound Tourists</vt:lpstr>
      <vt:lpstr>PowerPoint Presentation</vt:lpstr>
      <vt:lpstr>Road: Country of Origin of Inbound Tourists and Annual Increases</vt:lpstr>
      <vt:lpstr>PowerPoint Presentation</vt:lpstr>
      <vt:lpstr>Destinations with travel restrictions for international tourism on 1 February 2021</vt:lpstr>
      <vt:lpstr>Evolution of African Travel Restrictions April 2020 to 1 February 2021</vt:lpstr>
      <vt:lpstr>Relative Size of South Africa’s Air Transport Activities</vt:lpstr>
      <vt:lpstr>Air: Annual Inbound Tourists from Main Source Markets</vt:lpstr>
      <vt:lpstr>Air: Inbound Tourist  Arrivals per Main Airport</vt:lpstr>
      <vt:lpstr>Air: Inbound Tourist Arrivals: Intercontinental Source Markets</vt:lpstr>
      <vt:lpstr>Air: Inbound Tourist Arrivals: African Source Markets</vt:lpstr>
      <vt:lpstr>Air: Monthly Inbound Tourist Arrivals per Main Airport</vt:lpstr>
      <vt:lpstr>Africa Domestic Seat Production</vt:lpstr>
      <vt:lpstr>Daily Aircraft Departures at ORTIA and Cape Town Airports</vt:lpstr>
      <vt:lpstr>Global Scheduled Seats Percentage Change year-over-year Month compared with equivalent  month in previous year i.e. January 2021 v's January 2020  </vt:lpstr>
      <vt:lpstr>Air Traffic demand expected to be lower in RPKs 2021 is weaker than expected &amp; risk of policy response to new virus variants and slow vaccinations</vt:lpstr>
      <vt:lpstr>Latest ICAO Africa Recovery Scenarios</vt:lpstr>
      <vt:lpstr>Some Observations of the Impact of COVID19 Measures                  </vt:lpstr>
      <vt:lpstr>Uncertainty on COVID19 measures and lower demand</vt:lpstr>
      <vt:lpstr>Important Fundamental Change that may affect Tourism to South Africa Pricing of long haul flights may reduce the propensity of long haul tourism journeys</vt:lpstr>
      <vt:lpstr>Aviation Industry Scenario Workshop     Part 2</vt:lpstr>
      <vt:lpstr>Outcome: Aviation Industry Scenario Workshop                                Part 2</vt:lpstr>
      <vt:lpstr>Proposed OECD Policy Responses to Coronavirus (COVID-19) in the aviation industry</vt:lpstr>
      <vt:lpstr>Car Rental Sector</vt:lpstr>
      <vt:lpstr>PowerPoint Presentation</vt:lpstr>
      <vt:lpstr>Results from Car Rental Interviews and Scenario Planning Workshop</vt:lpstr>
      <vt:lpstr>Car Rental Post-Covid</vt:lpstr>
      <vt:lpstr>Bus/Coach Industry</vt:lpstr>
      <vt:lpstr>PowerPoint Presentation</vt:lpstr>
      <vt:lpstr>PowerPoint Presentation</vt:lpstr>
      <vt:lpstr>Overall conclusions</vt:lpstr>
    </vt:vector>
  </TitlesOfParts>
  <Company>University of Pretoria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COVID-19 on the Tourism-Transport Interface in South Africa</dc:title>
  <dc:creator>UP Employee</dc:creator>
  <cp:lastModifiedBy> </cp:lastModifiedBy>
  <cp:revision>838</cp:revision>
  <cp:lastPrinted>2021-03-13T10:27:30Z</cp:lastPrinted>
  <dcterms:created xsi:type="dcterms:W3CDTF">2009-11-13T08:39:30Z</dcterms:created>
  <dcterms:modified xsi:type="dcterms:W3CDTF">2021-03-16T07:53:02Z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0x0101002FB3B7F63E47E640ADD96B9B438D7913003928CA5547492A41A587E79780AF418F</vt:lpwstr>
  </property>
  <property fmtid="{D5CDD505-2E9C-101B-9397-08002B2CF9AE}" pid="3" name="_dlc_DocIdItemGuid">
    <vt:lpwstr>5aef1918-0699-493e-8965-f2b80eafc60b</vt:lpwstr>
  </property>
</Properties>
</file>